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313" r:id="rId4"/>
    <p:sldId id="278" r:id="rId5"/>
    <p:sldId id="279" r:id="rId6"/>
    <p:sldId id="302" r:id="rId7"/>
    <p:sldId id="303" r:id="rId8"/>
    <p:sldId id="304" r:id="rId9"/>
    <p:sldId id="296" r:id="rId10"/>
    <p:sldId id="312" r:id="rId11"/>
    <p:sldId id="306" r:id="rId12"/>
    <p:sldId id="307" r:id="rId13"/>
    <p:sldId id="308" r:id="rId14"/>
    <p:sldId id="309" r:id="rId15"/>
    <p:sldId id="305" r:id="rId16"/>
    <p:sldId id="310" r:id="rId17"/>
    <p:sldId id="443" r:id="rId18"/>
    <p:sldId id="444" r:id="rId19"/>
    <p:sldId id="451" r:id="rId20"/>
    <p:sldId id="445" r:id="rId21"/>
    <p:sldId id="476" r:id="rId22"/>
    <p:sldId id="477" r:id="rId23"/>
    <p:sldId id="478" r:id="rId24"/>
    <p:sldId id="479" r:id="rId25"/>
    <p:sldId id="480" r:id="rId26"/>
    <p:sldId id="481" r:id="rId27"/>
    <p:sldId id="482" r:id="rId28"/>
    <p:sldId id="483" r:id="rId29"/>
    <p:sldId id="484" r:id="rId30"/>
    <p:sldId id="336" r:id="rId31"/>
    <p:sldId id="26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6E4F3-E6BD-4231-8B07-8A27752A98C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E1B1F-401D-4D46-B143-DA6C51A96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83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7E37327-211A-4A81-9B97-393D7F486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4FAD72-AEF9-450D-8C37-DDDB8CF301A1}" type="slidenum">
              <a:rPr lang="en-GB" altLang="en-US"/>
              <a:pPr/>
              <a:t>3</a:t>
            </a:fld>
            <a:endParaRPr lang="en-GB" altLang="en-US"/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0F4DD89B-4859-407B-95CE-12A8BB3B0E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7B7A064F-F978-4565-B35A-FB8BC46114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E1B1F-401D-4D46-B143-DA6C51A96A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59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821B36B-E89B-D648-A531-ED9CB715F8AC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47F3FF5-A6F1-4A43-A27F-282583184FCD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2F0F6-82F1-4DCF-AAFF-15454A1B8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A4C12-8694-4C07-8F31-13F8F566F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55A9C-99FB-4D9F-88EF-CF684E900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734BA-453E-4C94-894F-F0A2409DEC46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D5C6E-B75F-41ED-9D09-2905B7EBC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A23DC-BBBE-456E-8D7C-D937FF3C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38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A9F2A-D44A-40A8-9355-DBB967D8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54AAE-53D6-4A2D-818F-8B85CE554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54D03-83D2-4BCA-9C4B-C00E1EED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F73F-2B29-46D1-A2AC-4D9F760ED934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4EEE0-C89F-4A86-8F95-98A4C8090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CF0F7-3660-49D4-9686-B3D132E0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0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D1D388-ADD7-4C98-8194-CAC0A290C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99BCA6-37D0-40A1-AA03-60F1C2EDB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7B953-1817-49EF-9A1B-129A93593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07F36-36B4-4F9F-BD44-B91B0A0D4A77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388FE-2FFC-4623-906A-12451FA5B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06FF7-CEE6-41D3-B155-D1269C162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0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22FEF-CEF5-4EB6-A247-4846695F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E044A-1D14-4496-AF06-03D5243CF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62964-2446-4704-B876-3E77FC344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4CC13-6399-4320-B3B2-C8AAA224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708FF-E621-44FE-9BE2-ED6CFD8CF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57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1241-A7E9-4876-8604-A082AFF1B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8334C-46B8-4162-9A5A-70245CFEC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C5657-B755-46AD-83C2-B05BBFA78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28D8-A0E0-4C41-A61B-204445D0DFBA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FA837-9C66-4561-B0D8-4581CC328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A11B6-D550-41B4-8907-FDE985061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92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041D3-D5A4-4C3A-80DF-473C87C54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B37AD-7B8B-45EC-8E94-B33627B40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DD312-12E2-4983-87D5-38DEA40C7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8DC4D-145D-479F-AB0D-FCA8F0DBA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1465-17A4-4856-8CA5-52D3E2732972}" type="datetime1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61F2E-988D-4F56-A1BA-B2BAF76E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27927-3051-46C2-ACD9-EF5C84A1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A2244-E379-4828-841F-AFFEF16DD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6AF96-FB53-4B2F-B8CD-D11206C2C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9F7593-095C-47EA-AE9E-D81ED8D66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466746-3454-4FB6-A779-6D0745CDC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80C1EC-973F-4F51-89E4-F6EDBACFB7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0E2C8C-C3A5-40EC-A14E-7A554F0D1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D15B-6712-413A-B1A4-A12F21A6501E}" type="datetime1">
              <a:rPr lang="en-US" smtClean="0"/>
              <a:t>12/10/2021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EF6C2-927C-4C22-A059-F52DF48A0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F9115-74F5-4F48-8FA0-D2DEFFE0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08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5368F-A7C1-4A53-BBB8-056885FA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0D794C-B436-48D6-8A07-220247813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740D5-629A-4687-91C7-546683A9AC87}" type="datetime1">
              <a:rPr lang="en-US" smtClean="0"/>
              <a:t>12/10/2021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01C97-E1A6-4F2A-8053-3661181A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60CBE0-16B5-4F3C-9D34-5F924B5E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23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8378F5-6DEA-4B97-AAFF-B312C0C98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E117-A352-43AD-984F-97F70796F02F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BAB106-B9CC-4EA4-B002-13D2D5EF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AABB3-6860-4E48-9152-B1BE5EB2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7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0F251-1A41-4FFD-8AF3-749A058C4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D1719-97BE-4183-996E-7D7DB1F4D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F9BEE-59ED-4F7A-A7F8-5316C4F63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21DD4-EEBC-44DA-96C4-57703651D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33441-3206-4B4D-A963-C4A7CD422A06}" type="datetime1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33305-0321-48F4-97CE-CA79C9BB2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0049C-5436-48D5-BDF0-04583B38F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14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6D77-E6E5-4738-8BF8-61A82E9A1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5FE381-B6FD-4A4D-B459-D07F0C546E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274D2-EEE7-48F4-AC82-FFA42B9778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3AC78-BBE5-4B6D-B593-4D8BD80D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CE04D-D39A-4F28-89A2-9AD47E70CE90}" type="datetime1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C70632-EED2-4034-8A7E-C20276652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836C9-B25F-47BA-AB2F-D69BFECD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51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C7F2DF-8915-4D33-9055-A69163123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A115F-2746-41A6-A700-CC962B60F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BA68B-58E4-46D9-8116-53B14CB2FF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DCDB6-6067-49E1-909F-D40D1D3833C1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BBDE9-DF53-47E5-BCA1-73CC1BE8C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E56F8-D8D0-413F-AC5C-DB597B28E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42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jpeg"/><Relationship Id="rId18" Type="http://schemas.openxmlformats.org/officeDocument/2006/relationships/image" Target="../media/image39.jpeg"/><Relationship Id="rId3" Type="http://schemas.openxmlformats.org/officeDocument/2006/relationships/image" Target="../media/image24.jpeg"/><Relationship Id="rId21" Type="http://schemas.openxmlformats.org/officeDocument/2006/relationships/image" Target="../media/image42.jpe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17" Type="http://schemas.openxmlformats.org/officeDocument/2006/relationships/image" Target="../media/image38.jpeg"/><Relationship Id="rId25" Type="http://schemas.openxmlformats.org/officeDocument/2006/relationships/image" Target="../media/image46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jpeg"/><Relationship Id="rId20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24" Type="http://schemas.openxmlformats.org/officeDocument/2006/relationships/image" Target="../media/image45.jpeg"/><Relationship Id="rId5" Type="http://schemas.openxmlformats.org/officeDocument/2006/relationships/image" Target="../media/image26.jpeg"/><Relationship Id="rId15" Type="http://schemas.openxmlformats.org/officeDocument/2006/relationships/image" Target="../media/image36.jpeg"/><Relationship Id="rId23" Type="http://schemas.openxmlformats.org/officeDocument/2006/relationships/image" Target="../media/image44.jpeg"/><Relationship Id="rId10" Type="http://schemas.openxmlformats.org/officeDocument/2006/relationships/image" Target="../media/image31.jpeg"/><Relationship Id="rId19" Type="http://schemas.openxmlformats.org/officeDocument/2006/relationships/image" Target="../media/image40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Relationship Id="rId14" Type="http://schemas.openxmlformats.org/officeDocument/2006/relationships/image" Target="../media/image35.jpeg"/><Relationship Id="rId22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eg"/><Relationship Id="rId18" Type="http://schemas.openxmlformats.org/officeDocument/2006/relationships/image" Target="../media/image40.jpeg"/><Relationship Id="rId3" Type="http://schemas.openxmlformats.org/officeDocument/2006/relationships/image" Target="../media/image25.jpeg"/><Relationship Id="rId21" Type="http://schemas.openxmlformats.org/officeDocument/2006/relationships/image" Target="../media/image43.jpe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17" Type="http://schemas.openxmlformats.org/officeDocument/2006/relationships/image" Target="../media/image39.jpeg"/><Relationship Id="rId2" Type="http://schemas.openxmlformats.org/officeDocument/2006/relationships/image" Target="../media/image24.jpeg"/><Relationship Id="rId16" Type="http://schemas.openxmlformats.org/officeDocument/2006/relationships/image" Target="../media/image38.jpeg"/><Relationship Id="rId20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24" Type="http://schemas.openxmlformats.org/officeDocument/2006/relationships/image" Target="../media/image46.jpeg"/><Relationship Id="rId5" Type="http://schemas.openxmlformats.org/officeDocument/2006/relationships/image" Target="../media/image27.jpeg"/><Relationship Id="rId15" Type="http://schemas.openxmlformats.org/officeDocument/2006/relationships/image" Target="../media/image37.jpeg"/><Relationship Id="rId23" Type="http://schemas.openxmlformats.org/officeDocument/2006/relationships/image" Target="../media/image45.jpeg"/><Relationship Id="rId10" Type="http://schemas.openxmlformats.org/officeDocument/2006/relationships/image" Target="../media/image32.jpeg"/><Relationship Id="rId19" Type="http://schemas.openxmlformats.org/officeDocument/2006/relationships/image" Target="../media/image41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Relationship Id="rId14" Type="http://schemas.openxmlformats.org/officeDocument/2006/relationships/image" Target="../media/image36.jpeg"/><Relationship Id="rId22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DEE9E-E40F-4C11-8ADB-340EBB316E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52886"/>
          </a:xfrm>
        </p:spPr>
        <p:txBody>
          <a:bodyPr>
            <a:normAutofit/>
          </a:bodyPr>
          <a:lstStyle/>
          <a:p>
            <a:r>
              <a:rPr lang="en-US" sz="8000" b="1" dirty="0"/>
              <a:t>Feature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65A9-6AEF-43BF-B909-C59B23FA16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53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Text Box 4">
            <a:extLst>
              <a:ext uri="{FF2B5EF4-FFF2-40B4-BE49-F238E27FC236}">
                <a16:creationId xmlns:a16="http://schemas.microsoft.com/office/drawing/2014/main" id="{0EECC0E3-CBC7-4F0A-904B-F56291BCF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"/>
            <a:ext cx="9144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104453" name="Rectangle 5">
            <a:extLst>
              <a:ext uri="{FF2B5EF4-FFF2-40B4-BE49-F238E27FC236}">
                <a16:creationId xmlns:a16="http://schemas.microsoft.com/office/drawing/2014/main" id="{20610E6A-BAC5-447F-B190-8B4391C7E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404" y="1552316"/>
            <a:ext cx="9906000" cy="5169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2pPr>
            <a:lvl3pPr marL="108585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3pPr>
            <a:lvl4pPr marL="142875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4pPr>
            <a:lvl5pPr marL="177165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5pPr>
            <a:lvl6pPr marL="222885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6pPr>
            <a:lvl7pPr marL="268605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7pPr>
            <a:lvl8pPr marL="314325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8pPr>
            <a:lvl9pPr marL="360045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2400" dirty="0">
                <a:effectLst/>
              </a:rPr>
              <a:t>Image analysis is to identify and extract useful information from an image or a video scene, typically with the ultimate goal of forming a decision.</a:t>
            </a:r>
          </a:p>
          <a:p>
            <a:pPr algn="just" eaLnBrk="1" hangingPunct="1"/>
            <a:r>
              <a:rPr lang="en-US" altLang="en-US" sz="2400" dirty="0">
                <a:effectLst/>
              </a:rPr>
              <a:t>Image analysis is the center piece of many applications such as remote sensing, robotic vision and medical imaging.</a:t>
            </a:r>
          </a:p>
          <a:p>
            <a:pPr algn="just" eaLnBrk="1" hangingPunct="1"/>
            <a:r>
              <a:rPr lang="en-US" altLang="en-US" sz="2400" dirty="0">
                <a:effectLst/>
              </a:rPr>
              <a:t>Image analysis generally involves basic operations:</a:t>
            </a:r>
          </a:p>
          <a:p>
            <a:pPr lvl="1" algn="just" eaLnBrk="1" hangingPunct="1"/>
            <a:r>
              <a:rPr lang="en-US" altLang="en-US" sz="2400" dirty="0">
                <a:effectLst/>
              </a:rPr>
              <a:t>Pre-processing,</a:t>
            </a:r>
          </a:p>
          <a:p>
            <a:pPr lvl="1" algn="just" eaLnBrk="1" hangingPunct="1"/>
            <a:r>
              <a:rPr lang="en-US" altLang="en-US" sz="2400" dirty="0">
                <a:effectLst/>
              </a:rPr>
              <a:t>Object representation,</a:t>
            </a:r>
          </a:p>
          <a:p>
            <a:pPr lvl="1" algn="just" eaLnBrk="1" hangingPunct="1"/>
            <a:r>
              <a:rPr lang="en-US" altLang="en-US" sz="2400" b="1" dirty="0">
                <a:effectLst/>
              </a:rPr>
              <a:t>Feature detection</a:t>
            </a:r>
            <a:r>
              <a:rPr lang="en-US" altLang="en-US" sz="2400" dirty="0">
                <a:effectLst/>
              </a:rPr>
              <a:t>,</a:t>
            </a:r>
          </a:p>
          <a:p>
            <a:pPr lvl="1" algn="just" eaLnBrk="1" hangingPunct="1"/>
            <a:r>
              <a:rPr lang="en-US" altLang="en-US" sz="2400" dirty="0">
                <a:effectLst/>
              </a:rPr>
              <a:t>Classification and interpretation.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C5F8DAE-C7B9-43C7-83BF-F715DEE6383D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6"/>
            <a:ext cx="10515600" cy="9334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/>
              <a:t>Image </a:t>
            </a:r>
            <a:r>
              <a:rPr lang="en-US" altLang="en-US" sz="4400" b="1" dirty="0">
                <a:effectLst/>
              </a:rPr>
              <a:t>analysis</a:t>
            </a:r>
            <a:endParaRPr lang="en-US" altLang="en-US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E7AA62-644A-41E1-9D6D-F4A54FF79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96B1E-31B2-43D7-A4EF-5A386EFF9321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8C44B2-9BBB-40D7-A232-8639FBC57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98334E76-0582-419C-9743-DE8E06B483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Histogram Example</a:t>
            </a:r>
          </a:p>
        </p:txBody>
      </p:sp>
      <p:pic>
        <p:nvPicPr>
          <p:cNvPr id="97283" name="Picture 3">
            <a:extLst>
              <a:ext uri="{FF2B5EF4-FFF2-40B4-BE49-F238E27FC236}">
                <a16:creationId xmlns:a16="http://schemas.microsoft.com/office/drawing/2014/main" id="{4CCF0828-0815-4CCE-9C26-2BA87AFA9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600201"/>
            <a:ext cx="3990975" cy="396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4" name="Picture 4">
            <a:extLst>
              <a:ext uri="{FF2B5EF4-FFF2-40B4-BE49-F238E27FC236}">
                <a16:creationId xmlns:a16="http://schemas.microsoft.com/office/drawing/2014/main" id="{A3E2C143-7D0A-4FB3-B734-F16906837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1905000"/>
            <a:ext cx="4062413" cy="315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285" name="Text Box 5">
            <a:extLst>
              <a:ext uri="{FF2B5EF4-FFF2-40B4-BE49-F238E27FC236}">
                <a16:creationId xmlns:a16="http://schemas.microsoft.com/office/drawing/2014/main" id="{754AE637-0F23-4771-BA58-3C7D53817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1363" y="5562600"/>
            <a:ext cx="1198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400">
                <a:latin typeface="Times New Roman" panose="02020603050405020304" pitchFamily="18" charset="0"/>
              </a:rPr>
              <a:t>Original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A04C4E-DC39-4E98-AFD8-42B1BB49A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4DA85-C7F0-402B-9920-29F43C73398A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6D3CD-7EAA-450E-9DBE-FA1D38165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AFF780E6-E19C-4E69-96AA-07193BEA9A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Histogram Example (</a:t>
            </a:r>
            <a:r>
              <a:rPr lang="en-US" altLang="en-US" i="1"/>
              <a:t>cont.</a:t>
            </a:r>
            <a:r>
              <a:rPr lang="en-US" altLang="en-US"/>
              <a:t> )</a:t>
            </a:r>
          </a:p>
        </p:txBody>
      </p:sp>
      <p:pic>
        <p:nvPicPr>
          <p:cNvPr id="98307" name="Picture 3">
            <a:extLst>
              <a:ext uri="{FF2B5EF4-FFF2-40B4-BE49-F238E27FC236}">
                <a16:creationId xmlns:a16="http://schemas.microsoft.com/office/drawing/2014/main" id="{C2DAD602-DA28-42CF-A06D-425A58342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00200"/>
            <a:ext cx="39878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8" name="Picture 4">
            <a:extLst>
              <a:ext uri="{FF2B5EF4-FFF2-40B4-BE49-F238E27FC236}">
                <a16:creationId xmlns:a16="http://schemas.microsoft.com/office/drawing/2014/main" id="{80FCF390-AB75-4555-8EB2-6E05C155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57389"/>
            <a:ext cx="4038600" cy="313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309" name="Text Box 5">
            <a:extLst>
              <a:ext uri="{FF2B5EF4-FFF2-40B4-BE49-F238E27FC236}">
                <a16:creationId xmlns:a16="http://schemas.microsoft.com/office/drawing/2014/main" id="{32220143-D6BE-4506-8CE6-5E9987BCE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326" y="5562600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400">
                <a:latin typeface="Times New Roman" panose="02020603050405020304" pitchFamily="18" charset="0"/>
              </a:rPr>
              <a:t>Poor contrast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2BC8C8-F14E-4C3E-B7CD-12E7077D3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3D7CE-3B34-4C00-88E5-1E4E4F0BD9F0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F60A9B-EDB8-43D0-928F-909BA5297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EC3E52D6-FD02-46F2-A0A0-E193711BDA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Histogram Example (</a:t>
            </a:r>
            <a:r>
              <a:rPr lang="en-US" altLang="en-US" i="1"/>
              <a:t>cont.</a:t>
            </a:r>
            <a:r>
              <a:rPr lang="en-US" altLang="en-US"/>
              <a:t> )</a:t>
            </a:r>
          </a:p>
        </p:txBody>
      </p:sp>
      <p:pic>
        <p:nvPicPr>
          <p:cNvPr id="99331" name="Picture 3">
            <a:extLst>
              <a:ext uri="{FF2B5EF4-FFF2-40B4-BE49-F238E27FC236}">
                <a16:creationId xmlns:a16="http://schemas.microsoft.com/office/drawing/2014/main" id="{220029AE-E682-45AA-A6D3-B4B3D6B92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00200"/>
            <a:ext cx="3962400" cy="394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2" name="Picture 4">
            <a:extLst>
              <a:ext uri="{FF2B5EF4-FFF2-40B4-BE49-F238E27FC236}">
                <a16:creationId xmlns:a16="http://schemas.microsoft.com/office/drawing/2014/main" id="{A0DC16C8-16AE-4FED-9588-EDE2263A8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05000"/>
            <a:ext cx="4038600" cy="313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333" name="Text Box 5">
            <a:extLst>
              <a:ext uri="{FF2B5EF4-FFF2-40B4-BE49-F238E27FC236}">
                <a16:creationId xmlns:a16="http://schemas.microsoft.com/office/drawing/2014/main" id="{D3B3328A-D8FB-445E-B386-9A50146C3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326" y="5562600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400">
                <a:latin typeface="Times New Roman" panose="02020603050405020304" pitchFamily="18" charset="0"/>
              </a:rPr>
              <a:t>Poor contrast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69A488-52FB-4283-8C8E-14E4416AB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1996-E3F9-4B1F-BDC3-5E171508D86A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C6BB82-EB6C-448F-A0BB-F1DF6890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F1AAD98E-16A5-447C-9369-2FF3C60031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Histogram Example (</a:t>
            </a:r>
            <a:r>
              <a:rPr lang="en-US" altLang="en-US" i="1"/>
              <a:t>cont.</a:t>
            </a:r>
            <a:r>
              <a:rPr lang="en-US" altLang="en-US"/>
              <a:t> )</a:t>
            </a:r>
          </a:p>
        </p:txBody>
      </p:sp>
      <p:pic>
        <p:nvPicPr>
          <p:cNvPr id="100355" name="Picture 3">
            <a:extLst>
              <a:ext uri="{FF2B5EF4-FFF2-40B4-BE49-F238E27FC236}">
                <a16:creationId xmlns:a16="http://schemas.microsoft.com/office/drawing/2014/main" id="{D25BBD77-148E-4D8F-BAD8-50269EE5C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00200"/>
            <a:ext cx="39624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6" name="Picture 4">
            <a:extLst>
              <a:ext uri="{FF2B5EF4-FFF2-40B4-BE49-F238E27FC236}">
                <a16:creationId xmlns:a16="http://schemas.microsoft.com/office/drawing/2014/main" id="{2E6FFDC8-6726-4A87-8ACE-FB6A52730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81189"/>
            <a:ext cx="41148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357" name="Text Box 5">
            <a:extLst>
              <a:ext uri="{FF2B5EF4-FFF2-40B4-BE49-F238E27FC236}">
                <a16:creationId xmlns:a16="http://schemas.microsoft.com/office/drawing/2014/main" id="{7C9D98FA-D9BE-41AE-A26F-793B5310E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1763" y="5562600"/>
            <a:ext cx="2424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400">
                <a:latin typeface="Times New Roman" panose="02020603050405020304" pitchFamily="18" charset="0"/>
              </a:rPr>
              <a:t>Enhanced contrast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22F7C-9A82-4D16-A09D-1011F3131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6CB3-8417-4BB2-B12B-3DF110829BAC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F4E0DC-69CC-4E34-8F3D-9B7A5A13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7EB8649F-97F8-47B3-82A6-BD86AFA51D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Smoothing and Sharpening Examples</a:t>
            </a:r>
          </a:p>
        </p:txBody>
      </p:sp>
      <p:pic>
        <p:nvPicPr>
          <p:cNvPr id="96259" name="Picture 3">
            <a:extLst>
              <a:ext uri="{FF2B5EF4-FFF2-40B4-BE49-F238E27FC236}">
                <a16:creationId xmlns:a16="http://schemas.microsoft.com/office/drawing/2014/main" id="{8EABE646-95A6-465E-B055-38F2D3FF4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00200"/>
            <a:ext cx="426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0" name="Picture 4">
            <a:extLst>
              <a:ext uri="{FF2B5EF4-FFF2-40B4-BE49-F238E27FC236}">
                <a16:creationId xmlns:a16="http://schemas.microsoft.com/office/drawing/2014/main" id="{F79A6469-4AC1-4CBA-A218-77B83699E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5" y="1600200"/>
            <a:ext cx="42545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261" name="Text Box 5">
            <a:extLst>
              <a:ext uri="{FF2B5EF4-FFF2-40B4-BE49-F238E27FC236}">
                <a16:creationId xmlns:a16="http://schemas.microsoft.com/office/drawing/2014/main" id="{7A1D480D-906D-4B31-A504-7EF1BC6C7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1" y="5791200"/>
            <a:ext cx="1520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400">
                <a:latin typeface="Times New Roman" panose="02020603050405020304" pitchFamily="18" charset="0"/>
              </a:rPr>
              <a:t>Smoothing</a:t>
            </a:r>
          </a:p>
        </p:txBody>
      </p:sp>
      <p:sp>
        <p:nvSpPr>
          <p:cNvPr id="96262" name="Text Box 6">
            <a:extLst>
              <a:ext uri="{FF2B5EF4-FFF2-40B4-BE49-F238E27FC236}">
                <a16:creationId xmlns:a16="http://schemas.microsoft.com/office/drawing/2014/main" id="{6D834A3E-A334-4F14-A7BB-F34B49B91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8401" y="5791200"/>
            <a:ext cx="1571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400">
                <a:latin typeface="Times New Roman" panose="02020603050405020304" pitchFamily="18" charset="0"/>
              </a:rPr>
              <a:t>Sharpening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40E337-AF6D-48FE-AE05-83CB8EF3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B084D-FE86-48A2-A5E5-C0EC85C1CB48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637AB-879C-488A-9E49-87D33EF3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20A4AA28-700C-4F00-88EC-BF93F85DE9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Smoothing and Sharpening Examples</a:t>
            </a:r>
          </a:p>
        </p:txBody>
      </p:sp>
      <p:pic>
        <p:nvPicPr>
          <p:cNvPr id="101379" name="Picture 3">
            <a:extLst>
              <a:ext uri="{FF2B5EF4-FFF2-40B4-BE49-F238E27FC236}">
                <a16:creationId xmlns:a16="http://schemas.microsoft.com/office/drawing/2014/main" id="{06226D31-86A5-46BF-8A87-BCA9B7E1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00200"/>
            <a:ext cx="426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0" name="Picture 4">
            <a:extLst>
              <a:ext uri="{FF2B5EF4-FFF2-40B4-BE49-F238E27FC236}">
                <a16:creationId xmlns:a16="http://schemas.microsoft.com/office/drawing/2014/main" id="{D610BCDC-E19A-4A91-A1D8-BC2667972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5" y="1600200"/>
            <a:ext cx="42545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381" name="Text Box 5">
            <a:extLst>
              <a:ext uri="{FF2B5EF4-FFF2-40B4-BE49-F238E27FC236}">
                <a16:creationId xmlns:a16="http://schemas.microsoft.com/office/drawing/2014/main" id="{959A53DC-FE79-49B8-B392-2F5E2CF03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1" y="5791200"/>
            <a:ext cx="1520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400">
                <a:latin typeface="Times New Roman" panose="02020603050405020304" pitchFamily="18" charset="0"/>
              </a:rPr>
              <a:t>Smoothing</a:t>
            </a:r>
          </a:p>
        </p:txBody>
      </p:sp>
      <p:sp>
        <p:nvSpPr>
          <p:cNvPr id="101382" name="Text Box 6">
            <a:extLst>
              <a:ext uri="{FF2B5EF4-FFF2-40B4-BE49-F238E27FC236}">
                <a16:creationId xmlns:a16="http://schemas.microsoft.com/office/drawing/2014/main" id="{F7387D6E-94CF-42DF-9C5A-6D4A8DFF5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8401" y="5791200"/>
            <a:ext cx="1571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400">
                <a:latin typeface="Times New Roman" panose="02020603050405020304" pitchFamily="18" charset="0"/>
              </a:rPr>
              <a:t>Sharpening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6AD547-089D-4B00-BC00-9DD7E3FFE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83D5-0E40-4BBC-8802-9175D26B758F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3B3596-264B-4E4B-8F59-2DE75CF1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6"/>
          <p:cNvSpPr txBox="1">
            <a:spLocks noChangeArrowheads="1"/>
          </p:cNvSpPr>
          <p:nvPr/>
        </p:nvSpPr>
        <p:spPr bwMode="auto">
          <a:xfrm>
            <a:off x="3505201" y="1166812"/>
            <a:ext cx="14285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Find a bottle:</a:t>
            </a:r>
          </a:p>
        </p:txBody>
      </p:sp>
      <p:pic>
        <p:nvPicPr>
          <p:cNvPr id="19459" name="Picture 16"/>
          <p:cNvPicPr>
            <a:picLocks noChangeAspect="1"/>
          </p:cNvPicPr>
          <p:nvPr/>
        </p:nvPicPr>
        <p:blipFill>
          <a:blip r:embed="rId2"/>
          <a:srcRect l="43164" t="51431"/>
          <a:stretch>
            <a:fillRect/>
          </a:stretch>
        </p:blipFill>
        <p:spPr bwMode="auto">
          <a:xfrm>
            <a:off x="1933575" y="1816101"/>
            <a:ext cx="3243262" cy="207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TextBox 15"/>
          <p:cNvSpPr txBox="1">
            <a:spLocks noChangeArrowheads="1"/>
          </p:cNvSpPr>
          <p:nvPr/>
        </p:nvSpPr>
        <p:spPr bwMode="auto">
          <a:xfrm>
            <a:off x="1824038" y="1073151"/>
            <a:ext cx="15279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Categories</a:t>
            </a:r>
          </a:p>
        </p:txBody>
      </p:sp>
      <p:sp>
        <p:nvSpPr>
          <p:cNvPr id="19462" name="TextBox 21"/>
          <p:cNvSpPr txBox="1">
            <a:spLocks noChangeArrowheads="1"/>
          </p:cNvSpPr>
          <p:nvPr/>
        </p:nvSpPr>
        <p:spPr bwMode="auto">
          <a:xfrm>
            <a:off x="6319838" y="1074738"/>
            <a:ext cx="13804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Instances</a:t>
            </a:r>
          </a:p>
        </p:txBody>
      </p:sp>
      <p:pic>
        <p:nvPicPr>
          <p:cNvPr id="19463" name="Picture 4" descr="tmp"/>
          <p:cNvPicPr>
            <a:picLocks noChangeAspect="1" noChangeArrowheads="1"/>
          </p:cNvPicPr>
          <p:nvPr/>
        </p:nvPicPr>
        <p:blipFill>
          <a:blip r:embed="rId3"/>
          <a:srcRect t="3156" r="42500" b="29834"/>
          <a:stretch>
            <a:fillRect/>
          </a:stretch>
        </p:blipFill>
        <p:spPr bwMode="auto">
          <a:xfrm>
            <a:off x="6705601" y="1752601"/>
            <a:ext cx="3508375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4" name="TextBox 6"/>
          <p:cNvSpPr txBox="1">
            <a:spLocks noChangeArrowheads="1"/>
          </p:cNvSpPr>
          <p:nvPr/>
        </p:nvSpPr>
        <p:spPr bwMode="auto">
          <a:xfrm>
            <a:off x="7696200" y="1090612"/>
            <a:ext cx="23049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Find these two objects</a:t>
            </a:r>
          </a:p>
        </p:txBody>
      </p:sp>
      <p:sp>
        <p:nvSpPr>
          <p:cNvPr id="19465" name="TextBox 24"/>
          <p:cNvSpPr txBox="1">
            <a:spLocks noChangeArrowheads="1"/>
          </p:cNvSpPr>
          <p:nvPr/>
        </p:nvSpPr>
        <p:spPr bwMode="auto">
          <a:xfrm>
            <a:off x="2613528" y="4243387"/>
            <a:ext cx="235801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Can’t do</a:t>
            </a:r>
          </a:p>
          <a:p>
            <a:pPr algn="ctr"/>
            <a:r>
              <a:rPr lang="en-US"/>
              <a:t>unless you do not </a:t>
            </a:r>
            <a:br>
              <a:rPr lang="en-US"/>
            </a:br>
            <a:r>
              <a:rPr lang="en-US"/>
              <a:t>care about few errors…</a:t>
            </a:r>
          </a:p>
        </p:txBody>
      </p:sp>
      <p:sp>
        <p:nvSpPr>
          <p:cNvPr id="19466" name="TextBox 25"/>
          <p:cNvSpPr txBox="1">
            <a:spLocks noChangeArrowheads="1"/>
          </p:cNvSpPr>
          <p:nvPr/>
        </p:nvSpPr>
        <p:spPr bwMode="auto">
          <a:xfrm>
            <a:off x="8453437" y="4243387"/>
            <a:ext cx="11144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Can nail it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990600"/>
          </a:xfrm>
        </p:spPr>
        <p:txBody>
          <a:bodyPr/>
          <a:lstStyle/>
          <a:p>
            <a:r>
              <a:rPr lang="en-US" dirty="0"/>
              <a:t>Finding the “same” thing across images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474236-EFF4-4389-9B6C-41878A480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595C-A3F3-4B55-91B8-28F6EFD6B256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84A9DA-571C-415F-996C-0FEC19E6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Finding the “same” thing across images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20484" name="Picture 4" descr="t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4751" y="1690688"/>
            <a:ext cx="9144000" cy="477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0E043-3552-4E3C-A363-3C2488F7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1FA5C-3681-4062-9F5F-4E1B0B5B4837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A12275-8E93-46AB-85E6-1CD796F7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2FAC5-3050-FD46-9210-549876EEE78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4" t="37152" r="6250" b="30817"/>
          <a:stretch>
            <a:fillRect/>
          </a:stretch>
        </p:blipFill>
        <p:spPr bwMode="auto">
          <a:xfrm>
            <a:off x="1981200" y="1752601"/>
            <a:ext cx="8259762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29400" y="4038600"/>
            <a:ext cx="244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where is that point?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4F5B7D-1CEA-4EAA-9DFD-CF45758AE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8CBC3-8213-4437-9B23-DDF89540BCAC}" type="datetime1">
              <a:rPr lang="en-US" smtClean="0"/>
              <a:t>12/10/2021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ED471-793A-49B6-94E4-0BEB968C9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(computer vision)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5C67F-6096-4747-AD43-52E32F57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In computer vision and image processing, a feature is a piece of information about the content of an image; </a:t>
            </a:r>
          </a:p>
          <a:p>
            <a:pPr algn="just"/>
            <a:r>
              <a:rPr lang="en-US" dirty="0"/>
              <a:t>typically about whether a certain region of the image has certain properties. </a:t>
            </a:r>
          </a:p>
          <a:p>
            <a:pPr algn="just"/>
            <a:r>
              <a:rPr lang="en-US" dirty="0"/>
              <a:t>Features may be specific structures in the image such as points, edges or objects.</a:t>
            </a:r>
          </a:p>
          <a:p>
            <a:pPr algn="just"/>
            <a:r>
              <a:rPr lang="en-US" dirty="0"/>
              <a:t>A feature is a significant piece of information extracted from an image which provides more detailed understanding of the image.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A05DA-CBC8-43F0-BECE-E0FF26256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78BA-4B2A-4FDB-A46A-0AD01AA6A08D}" type="datetime1">
              <a:rPr lang="en-US" smtClean="0"/>
              <a:t>12/10/2021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22381-B458-4AAC-A29A-3724AA4D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77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Building a Panorama</a:t>
            </a:r>
          </a:p>
        </p:txBody>
      </p:sp>
      <p:pic>
        <p:nvPicPr>
          <p:cNvPr id="22531" name="Picture 8" descr="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2590800"/>
            <a:ext cx="919638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1" name="Picture 9" descr="0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2590800"/>
            <a:ext cx="919638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2" name="Picture 10" descr="0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0" y="2590800"/>
            <a:ext cx="919638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3" name="Picture 11" descr="0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24000" y="2590800"/>
            <a:ext cx="919638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4" name="Picture 12" descr="0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24000" y="2590800"/>
            <a:ext cx="919638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5" name="Picture 13" descr="0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24000" y="2590800"/>
            <a:ext cx="919638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6" name="Picture 14" descr="0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24000" y="2590800"/>
            <a:ext cx="919638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7" name="Picture 15" descr="07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524000" y="2590800"/>
            <a:ext cx="919638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8" name="Picture 16" descr="08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524000" y="2590800"/>
            <a:ext cx="919638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9" name="Picture 17" descr="09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524000" y="2590800"/>
            <a:ext cx="919638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0" name="Picture 18" descr="10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524000" y="2590800"/>
            <a:ext cx="919638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1" name="Picture 19" descr="11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524000" y="2590800"/>
            <a:ext cx="919638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2" name="Picture 20" descr="12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524000" y="2590800"/>
            <a:ext cx="919638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44" name="Rectangle 21"/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7772400" cy="3429000"/>
          </a:xfrm>
        </p:spPr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13334" name="Picture 22" descr="20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1524000" y="2592388"/>
            <a:ext cx="919638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5" name="Picture 23" descr="28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1524000" y="2592388"/>
            <a:ext cx="919638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6" name="Picture 24" descr="36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1524000" y="2592388"/>
            <a:ext cx="919638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7" name="Picture 25" descr="44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1524000" y="2592388"/>
            <a:ext cx="919638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8" name="Picture 26" descr="5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1524000" y="2592388"/>
            <a:ext cx="919638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9" name="Picture 27" descr="60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1524000" y="2592388"/>
            <a:ext cx="919638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40" name="Picture 28" descr="68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1524000" y="2592388"/>
            <a:ext cx="919638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41" name="Picture 29" descr="76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524000" y="2592388"/>
            <a:ext cx="919638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42" name="Picture 30" descr="78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1524000" y="2592388"/>
            <a:ext cx="919638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43" name="Picture 31" descr="pano"/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1524000" y="2592388"/>
            <a:ext cx="919638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55" name="Text Box 32"/>
          <p:cNvSpPr txBox="1">
            <a:spLocks noChangeArrowheads="1"/>
          </p:cNvSpPr>
          <p:nvPr/>
        </p:nvSpPr>
        <p:spPr bwMode="auto">
          <a:xfrm>
            <a:off x="1905000" y="6324600"/>
            <a:ext cx="838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ru-RU" dirty="0"/>
              <a:t>M. Brown and D. G. Low</a:t>
            </a:r>
            <a:r>
              <a:rPr lang="en-US" dirty="0" err="1"/>
              <a:t>e</a:t>
            </a:r>
            <a:r>
              <a:rPr lang="en-US" dirty="0"/>
              <a:t>. </a:t>
            </a:r>
            <a:r>
              <a:rPr lang="ru-RU" dirty="0"/>
              <a:t>Recognising Panorama</a:t>
            </a:r>
            <a:r>
              <a:rPr lang="en-US" dirty="0" err="1"/>
              <a:t>s</a:t>
            </a:r>
            <a:r>
              <a:rPr lang="en-US" dirty="0"/>
              <a:t>. ICCV 2003</a:t>
            </a:r>
            <a:endParaRPr lang="ru-RU" dirty="0"/>
          </a:p>
        </p:txBody>
      </p:sp>
      <p:sp>
        <p:nvSpPr>
          <p:cNvPr id="22556" name="Line 33"/>
          <p:cNvSpPr>
            <a:spLocks noChangeShapeType="1"/>
          </p:cNvSpPr>
          <p:nvPr/>
        </p:nvSpPr>
        <p:spPr bwMode="auto">
          <a:xfrm>
            <a:off x="1524000" y="6324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590A3F-1B7A-4327-B250-4E4A695F2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B1D6-3D89-4FE0-96D3-19A778823552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0A3DB2-549C-4EC8-901F-C9B32FB83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9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6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3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7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4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1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8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2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9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6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3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47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330F2-2CB6-EE40-B586-8E9E6BCEA96A}" type="slidenum">
              <a:rPr lang="en-US"/>
              <a:pPr/>
              <a:t>21</a:t>
            </a:fld>
            <a:endParaRPr lang="en-US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95264"/>
            <a:ext cx="4406900" cy="319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3441700"/>
            <a:ext cx="5957888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-153988"/>
            <a:ext cx="5232400" cy="387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1" y="3733800"/>
            <a:ext cx="480377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17" name="Oval 5"/>
          <p:cNvSpPr>
            <a:spLocks/>
          </p:cNvSpPr>
          <p:nvPr/>
        </p:nvSpPr>
        <p:spPr bwMode="auto">
          <a:xfrm>
            <a:off x="2540000" y="5118100"/>
            <a:ext cx="812800" cy="812800"/>
          </a:xfrm>
          <a:prstGeom prst="ellipse">
            <a:avLst/>
          </a:prstGeom>
          <a:noFill/>
          <a:ln w="50800" cap="flat">
            <a:solidFill>
              <a:srgbClr val="FFFF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18" name="Oval 6"/>
          <p:cNvSpPr>
            <a:spLocks/>
          </p:cNvSpPr>
          <p:nvPr/>
        </p:nvSpPr>
        <p:spPr bwMode="auto">
          <a:xfrm>
            <a:off x="7429500" y="1689100"/>
            <a:ext cx="850900" cy="850900"/>
          </a:xfrm>
          <a:prstGeom prst="ellipse">
            <a:avLst/>
          </a:prstGeom>
          <a:noFill/>
          <a:ln w="50800" cap="flat">
            <a:solidFill>
              <a:srgbClr val="FFFF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19" name="Oval 7"/>
          <p:cNvSpPr>
            <a:spLocks/>
          </p:cNvSpPr>
          <p:nvPr/>
        </p:nvSpPr>
        <p:spPr bwMode="auto">
          <a:xfrm>
            <a:off x="8483600" y="4241800"/>
            <a:ext cx="1676400" cy="1676400"/>
          </a:xfrm>
          <a:prstGeom prst="ellipse">
            <a:avLst/>
          </a:prstGeom>
          <a:noFill/>
          <a:ln w="50800" cap="flat">
            <a:solidFill>
              <a:srgbClr val="FFFF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3322" name="Group 10"/>
          <p:cNvGrpSpPr>
            <a:grpSpLocks/>
          </p:cNvGrpSpPr>
          <p:nvPr/>
        </p:nvGrpSpPr>
        <p:grpSpPr bwMode="auto">
          <a:xfrm>
            <a:off x="4076700" y="2133600"/>
            <a:ext cx="285750" cy="306388"/>
            <a:chOff x="0" y="0"/>
            <a:chExt cx="180" cy="193"/>
          </a:xfrm>
        </p:grpSpPr>
        <p:sp>
          <p:nvSpPr>
            <p:cNvPr id="13320" name="Line 8"/>
            <p:cNvSpPr>
              <a:spLocks noChangeShapeType="1"/>
            </p:cNvSpPr>
            <p:nvPr/>
          </p:nvSpPr>
          <p:spPr bwMode="auto">
            <a:xfrm>
              <a:off x="0" y="103"/>
              <a:ext cx="180" cy="0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321" name="Line 9"/>
            <p:cNvSpPr>
              <a:spLocks noChangeShapeType="1"/>
            </p:cNvSpPr>
            <p:nvPr/>
          </p:nvSpPr>
          <p:spPr bwMode="auto">
            <a:xfrm rot="10800000">
              <a:off x="90" y="0"/>
              <a:ext cx="6" cy="193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3325" name="Group 13"/>
          <p:cNvGrpSpPr>
            <a:grpSpLocks/>
          </p:cNvGrpSpPr>
          <p:nvPr/>
        </p:nvGrpSpPr>
        <p:grpSpPr bwMode="auto">
          <a:xfrm>
            <a:off x="2806700" y="5359400"/>
            <a:ext cx="285750" cy="306388"/>
            <a:chOff x="0" y="0"/>
            <a:chExt cx="180" cy="193"/>
          </a:xfrm>
        </p:grpSpPr>
        <p:sp>
          <p:nvSpPr>
            <p:cNvPr id="13323" name="Line 11"/>
            <p:cNvSpPr>
              <a:spLocks noChangeShapeType="1"/>
            </p:cNvSpPr>
            <p:nvPr/>
          </p:nvSpPr>
          <p:spPr bwMode="auto">
            <a:xfrm>
              <a:off x="0" y="103"/>
              <a:ext cx="180" cy="0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324" name="Line 12"/>
            <p:cNvSpPr>
              <a:spLocks noChangeShapeType="1"/>
            </p:cNvSpPr>
            <p:nvPr/>
          </p:nvSpPr>
          <p:spPr bwMode="auto">
            <a:xfrm rot="10800000">
              <a:off x="90" y="0"/>
              <a:ext cx="6" cy="193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3328" name="Group 16"/>
          <p:cNvGrpSpPr>
            <a:grpSpLocks/>
          </p:cNvGrpSpPr>
          <p:nvPr/>
        </p:nvGrpSpPr>
        <p:grpSpPr bwMode="auto">
          <a:xfrm>
            <a:off x="7708900" y="1968500"/>
            <a:ext cx="285750" cy="306388"/>
            <a:chOff x="0" y="0"/>
            <a:chExt cx="180" cy="193"/>
          </a:xfrm>
        </p:grpSpPr>
        <p:sp>
          <p:nvSpPr>
            <p:cNvPr id="13326" name="Line 14"/>
            <p:cNvSpPr>
              <a:spLocks noChangeShapeType="1"/>
            </p:cNvSpPr>
            <p:nvPr/>
          </p:nvSpPr>
          <p:spPr bwMode="auto">
            <a:xfrm>
              <a:off x="0" y="103"/>
              <a:ext cx="180" cy="0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327" name="Line 15"/>
            <p:cNvSpPr>
              <a:spLocks noChangeShapeType="1"/>
            </p:cNvSpPr>
            <p:nvPr/>
          </p:nvSpPr>
          <p:spPr bwMode="auto">
            <a:xfrm rot="10800000">
              <a:off x="93" y="0"/>
              <a:ext cx="3" cy="193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3331" name="Group 19"/>
          <p:cNvGrpSpPr>
            <a:grpSpLocks/>
          </p:cNvGrpSpPr>
          <p:nvPr/>
        </p:nvGrpSpPr>
        <p:grpSpPr bwMode="auto">
          <a:xfrm>
            <a:off x="9169400" y="4914900"/>
            <a:ext cx="285750" cy="306388"/>
            <a:chOff x="0" y="0"/>
            <a:chExt cx="180" cy="193"/>
          </a:xfrm>
        </p:grpSpPr>
        <p:sp>
          <p:nvSpPr>
            <p:cNvPr id="13329" name="Line 17"/>
            <p:cNvSpPr>
              <a:spLocks noChangeShapeType="1"/>
            </p:cNvSpPr>
            <p:nvPr/>
          </p:nvSpPr>
          <p:spPr bwMode="auto">
            <a:xfrm>
              <a:off x="0" y="103"/>
              <a:ext cx="180" cy="0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330" name="Line 18"/>
            <p:cNvSpPr>
              <a:spLocks noChangeShapeType="1"/>
            </p:cNvSpPr>
            <p:nvPr/>
          </p:nvSpPr>
          <p:spPr bwMode="auto">
            <a:xfrm rot="10800000">
              <a:off x="93" y="0"/>
              <a:ext cx="3" cy="193"/>
            </a:xfrm>
            <a:prstGeom prst="line">
              <a:avLst/>
            </a:prstGeom>
            <a:noFill/>
            <a:ln w="127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3332" name="Oval 20"/>
          <p:cNvSpPr>
            <a:spLocks/>
          </p:cNvSpPr>
          <p:nvPr/>
        </p:nvSpPr>
        <p:spPr bwMode="auto">
          <a:xfrm>
            <a:off x="3911600" y="2019300"/>
            <a:ext cx="609600" cy="596900"/>
          </a:xfrm>
          <a:prstGeom prst="ellipse">
            <a:avLst/>
          </a:prstGeom>
          <a:noFill/>
          <a:ln w="50800" cap="flat">
            <a:solidFill>
              <a:srgbClr val="FFFF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F06C71-FF48-403D-8BD1-967494EFD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D36F1-1570-4D58-B65A-E04F6636E072}" type="datetime1">
              <a:rPr lang="en-US" smtClean="0"/>
              <a:t>12/10/2021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nimBg="1"/>
      <p:bldP spid="13318" grpId="0" animBg="1"/>
      <p:bldP spid="13319" grpId="0" animBg="1"/>
      <p:bldP spid="133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1778000" y="139700"/>
            <a:ext cx="8293100" cy="1727200"/>
          </a:xfrm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 sz="3600" dirty="0"/>
              <a:t>Uses for feature point detectors and descriptors in computer vision and graphics.  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vert="horz" lIns="91440" tIns="45720" rIns="132080" bIns="45720" rtlCol="0">
            <a:normAutofit/>
          </a:bodyPr>
          <a:lstStyle/>
          <a:p>
            <a:endParaRPr lang="en-US"/>
          </a:p>
          <a:p>
            <a:pPr marL="782638" lvl="1"/>
            <a:r>
              <a:rPr lang="en-US"/>
              <a:t>Image alignment and building panoramas</a:t>
            </a:r>
          </a:p>
          <a:p>
            <a:pPr marL="782638" lvl="1"/>
            <a:r>
              <a:rPr lang="en-US"/>
              <a:t>3D reconstruction</a:t>
            </a:r>
          </a:p>
          <a:p>
            <a:pPr marL="782638" lvl="1"/>
            <a:r>
              <a:rPr lang="en-US"/>
              <a:t>Motion tracking</a:t>
            </a:r>
          </a:p>
          <a:p>
            <a:pPr marL="782638" lvl="1"/>
            <a:r>
              <a:rPr lang="en-US"/>
              <a:t>Object recognition</a:t>
            </a:r>
          </a:p>
          <a:p>
            <a:pPr marL="782638" lvl="1"/>
            <a:r>
              <a:rPr lang="en-US"/>
              <a:t>Indexing and database retrieval</a:t>
            </a:r>
          </a:p>
          <a:p>
            <a:pPr marL="782638" lvl="1"/>
            <a:r>
              <a:rPr lang="en-US"/>
              <a:t>Robot navigation</a:t>
            </a:r>
          </a:p>
          <a:p>
            <a:pPr marL="782638" lvl="1"/>
            <a:r>
              <a:rPr lang="en-US"/>
              <a:t>… other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EAF71B-14C0-480B-A2DB-6D2C2BF3D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5D7D-0809-4BB7-8FBE-1B0CD12B7D0A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A9886-9390-4003-9618-FC7882CA2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/>
              <a:t>How do we build a panorama?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vert="horz" lIns="91440" tIns="45720" rIns="132080" bIns="45720" rtlCol="0">
            <a:normAutofit/>
          </a:bodyPr>
          <a:lstStyle/>
          <a:p>
            <a:r>
              <a:rPr lang="en-US"/>
              <a:t>We need to match (align) images</a:t>
            </a:r>
          </a:p>
        </p:txBody>
      </p:sp>
      <p:grpSp>
        <p:nvGrpSpPr>
          <p:cNvPr id="15365" name="Group 5"/>
          <p:cNvGrpSpPr>
            <a:grpSpLocks/>
          </p:cNvGrpSpPr>
          <p:nvPr/>
        </p:nvGrpSpPr>
        <p:grpSpPr bwMode="auto">
          <a:xfrm>
            <a:off x="2352675" y="3002730"/>
            <a:ext cx="7486650" cy="2660650"/>
            <a:chOff x="0" y="0"/>
            <a:chExt cx="4716" cy="1675"/>
          </a:xfrm>
        </p:grpSpPr>
        <p:pic>
          <p:nvPicPr>
            <p:cNvPr id="15363" name="Picture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316" cy="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mv="urn:schemas-microsoft-com:mac:vml" xmlns:mc="http://schemas.openxmlformats.org/markup-compatibility/2006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4" name="Picture 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0"/>
              <a:ext cx="2316" cy="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mv="urn:schemas-microsoft-com:mac:vml" xmlns:mc="http://schemas.openxmlformats.org/markup-compatibility/2006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77992-CCED-4A24-B655-B15111765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7C655-B409-4A48-A763-E5B434336161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7DB72-EDEF-45EE-907C-92472BA8B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7" name="Group 3"/>
          <p:cNvGrpSpPr>
            <a:grpSpLocks/>
          </p:cNvGrpSpPr>
          <p:nvPr/>
        </p:nvGrpSpPr>
        <p:grpSpPr bwMode="auto">
          <a:xfrm>
            <a:off x="2344738" y="3436939"/>
            <a:ext cx="7485062" cy="2663825"/>
            <a:chOff x="0" y="0"/>
            <a:chExt cx="4715" cy="1678"/>
          </a:xfrm>
        </p:grpSpPr>
        <p:pic>
          <p:nvPicPr>
            <p:cNvPr id="16385" name="Picture 1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0"/>
              <a:ext cx="2315" cy="1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mv="urn:schemas-microsoft-com:mac:vml" xmlns:mc="http://schemas.openxmlformats.org/markup-compatibility/2006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86" name="Picture 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315" cy="1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mv="urn:schemas-microsoft-com:mac:vml" xmlns:mc="http://schemas.openxmlformats.org/markup-compatibility/2006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388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0"/>
            <a:ext cx="7772400" cy="1143000"/>
          </a:xfrm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/>
              <a:t>Matching with Features</a:t>
            </a:r>
          </a:p>
        </p:txBody>
      </p:sp>
      <p:sp>
        <p:nvSpPr>
          <p:cNvPr id="16389" name="Rectangle 5"/>
          <p:cNvSpPr>
            <a:spLocks/>
          </p:cNvSpPr>
          <p:nvPr/>
        </p:nvSpPr>
        <p:spPr bwMode="auto">
          <a:xfrm>
            <a:off x="2362200" y="1219200"/>
            <a:ext cx="7086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600"/>
              </a:spcBef>
              <a:buClr>
                <a:srgbClr val="000000"/>
              </a:buClr>
              <a:buSzPct val="100000"/>
              <a:buFont typeface="Times New Roman" charset="0"/>
              <a:buChar char="•"/>
            </a:pPr>
            <a:r>
              <a:rPr lang="en-US" sz="2800">
                <a:ea typeface="ＭＳ Ｐゴシック" charset="0"/>
                <a:cs typeface="Times New Roman" charset="0"/>
              </a:rPr>
              <a:t>Detect feature points in both images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67EADB-5396-459B-AAE9-DE87C1E1C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F95ED-EF5D-4E39-B02E-A28B540DC7EE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D637E-BF06-49F0-94E0-1E7317EBE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2209800" y="0"/>
            <a:ext cx="7772400" cy="1143000"/>
          </a:xfrm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/>
              <a:t>Matching with Features</a:t>
            </a:r>
          </a:p>
        </p:txBody>
      </p:sp>
      <p:sp>
        <p:nvSpPr>
          <p:cNvPr id="17410" name="Rectangle 2"/>
          <p:cNvSpPr>
            <a:spLocks/>
          </p:cNvSpPr>
          <p:nvPr/>
        </p:nvSpPr>
        <p:spPr bwMode="auto">
          <a:xfrm>
            <a:off x="2362200" y="1219200"/>
            <a:ext cx="70866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600"/>
              </a:spcBef>
              <a:buClr>
                <a:srgbClr val="000000"/>
              </a:buClr>
              <a:buSzPct val="100000"/>
              <a:buFont typeface="Times New Roman" charset="0"/>
              <a:buChar char="•"/>
            </a:pPr>
            <a:r>
              <a:rPr lang="en-US" sz="2800">
                <a:ea typeface="ＭＳ Ｐゴシック" charset="0"/>
                <a:cs typeface="Times New Roman" charset="0"/>
              </a:rPr>
              <a:t>Detect feature points in both images</a:t>
            </a:r>
          </a:p>
          <a:p>
            <a:pPr marL="39688">
              <a:spcBef>
                <a:spcPts val="1600"/>
              </a:spcBef>
              <a:buClr>
                <a:srgbClr val="000000"/>
              </a:buClr>
              <a:buSzPct val="100000"/>
              <a:buFont typeface="Times New Roman" charset="0"/>
              <a:buChar char="•"/>
            </a:pPr>
            <a:r>
              <a:rPr lang="en-US" sz="2800">
                <a:ea typeface="ＭＳ Ｐゴシック" charset="0"/>
                <a:cs typeface="Times New Roman" charset="0"/>
              </a:rPr>
              <a:t>Find corresponding pairs</a:t>
            </a:r>
          </a:p>
        </p:txBody>
      </p:sp>
      <p:grpSp>
        <p:nvGrpSpPr>
          <p:cNvPr id="17418" name="Group 10"/>
          <p:cNvGrpSpPr>
            <a:grpSpLocks/>
          </p:cNvGrpSpPr>
          <p:nvPr/>
        </p:nvGrpSpPr>
        <p:grpSpPr bwMode="auto">
          <a:xfrm>
            <a:off x="2346326" y="3436939"/>
            <a:ext cx="7485063" cy="2663825"/>
            <a:chOff x="0" y="0"/>
            <a:chExt cx="4715" cy="1678"/>
          </a:xfrm>
        </p:grpSpPr>
        <p:pic>
          <p:nvPicPr>
            <p:cNvPr id="17411" name="Picture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0"/>
              <a:ext cx="2315" cy="1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mv="urn:schemas-microsoft-com:mac:vml" xmlns:mc="http://schemas.openxmlformats.org/markup-compatibility/2006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2" name="Picture 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315" cy="1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mv="urn:schemas-microsoft-com:mac:vml" xmlns:mc="http://schemas.openxmlformats.org/markup-compatibility/2006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3" name="Line 5"/>
            <p:cNvSpPr>
              <a:spLocks noChangeShapeType="1"/>
            </p:cNvSpPr>
            <p:nvPr/>
          </p:nvSpPr>
          <p:spPr bwMode="auto">
            <a:xfrm rot="10800000" flipH="1">
              <a:off x="1536" y="504"/>
              <a:ext cx="1200" cy="96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14" name="Line 6"/>
            <p:cNvSpPr>
              <a:spLocks noChangeShapeType="1"/>
            </p:cNvSpPr>
            <p:nvPr/>
          </p:nvSpPr>
          <p:spPr bwMode="auto">
            <a:xfrm>
              <a:off x="2130" y="674"/>
              <a:ext cx="1144" cy="9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15" name="Line 7"/>
            <p:cNvSpPr>
              <a:spLocks noChangeShapeType="1"/>
            </p:cNvSpPr>
            <p:nvPr/>
          </p:nvSpPr>
          <p:spPr bwMode="auto">
            <a:xfrm rot="10800000" flipH="1">
              <a:off x="1810" y="1368"/>
              <a:ext cx="1070" cy="90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16" name="Line 8"/>
            <p:cNvSpPr>
              <a:spLocks noChangeShapeType="1"/>
            </p:cNvSpPr>
            <p:nvPr/>
          </p:nvSpPr>
          <p:spPr bwMode="auto">
            <a:xfrm rot="10800000" flipH="1">
              <a:off x="2098" y="1080"/>
              <a:ext cx="1094" cy="26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17" name="Line 9"/>
            <p:cNvSpPr>
              <a:spLocks noChangeShapeType="1"/>
            </p:cNvSpPr>
            <p:nvPr/>
          </p:nvSpPr>
          <p:spPr bwMode="auto">
            <a:xfrm rot="10800000" flipH="1">
              <a:off x="1634" y="816"/>
              <a:ext cx="1150" cy="82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667423-46CE-474E-B78D-99DE4E1C2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2040-267B-4DC4-98FF-DFD285858E12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B6DB32-6F49-4CF5-B03F-E9C3EA68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2209800" y="0"/>
            <a:ext cx="7772400" cy="1143000"/>
          </a:xfrm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/>
              <a:t>Matching with Features</a:t>
            </a:r>
          </a:p>
        </p:txBody>
      </p:sp>
      <p:sp>
        <p:nvSpPr>
          <p:cNvPr id="18434" name="Rectangle 2"/>
          <p:cNvSpPr>
            <a:spLocks/>
          </p:cNvSpPr>
          <p:nvPr/>
        </p:nvSpPr>
        <p:spPr bwMode="auto">
          <a:xfrm>
            <a:off x="2362200" y="1219200"/>
            <a:ext cx="708660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600"/>
              </a:spcBef>
              <a:buClr>
                <a:srgbClr val="000000"/>
              </a:buClr>
              <a:buSzPct val="100000"/>
              <a:buFont typeface="Times New Roman" charset="0"/>
              <a:buChar char="•"/>
            </a:pPr>
            <a:r>
              <a:rPr lang="en-US" sz="2800">
                <a:ea typeface="ＭＳ Ｐゴシック" charset="0"/>
                <a:cs typeface="Times New Roman" charset="0"/>
              </a:rPr>
              <a:t>Detect feature points in both images</a:t>
            </a:r>
          </a:p>
          <a:p>
            <a:pPr marL="39688">
              <a:spcBef>
                <a:spcPts val="1600"/>
              </a:spcBef>
              <a:buClr>
                <a:srgbClr val="000000"/>
              </a:buClr>
              <a:buSzPct val="100000"/>
              <a:buFont typeface="Times New Roman" charset="0"/>
              <a:buChar char="•"/>
            </a:pPr>
            <a:r>
              <a:rPr lang="en-US" sz="2800">
                <a:ea typeface="ＭＳ Ｐゴシック" charset="0"/>
                <a:cs typeface="Times New Roman" charset="0"/>
              </a:rPr>
              <a:t>Find corresponding pairs</a:t>
            </a:r>
          </a:p>
          <a:p>
            <a:pPr marL="39688">
              <a:spcBef>
                <a:spcPts val="1600"/>
              </a:spcBef>
              <a:buClr>
                <a:srgbClr val="000000"/>
              </a:buClr>
              <a:buSzPct val="100000"/>
              <a:buFont typeface="Times New Roman" charset="0"/>
              <a:buChar char="•"/>
            </a:pPr>
            <a:r>
              <a:rPr lang="en-US" sz="2800">
                <a:ea typeface="ＭＳ Ｐゴシック" charset="0"/>
                <a:cs typeface="Times New Roman" charset="0"/>
              </a:rPr>
              <a:t>Use these matching pairs to align images - the required mapping is called a homography.</a:t>
            </a:r>
          </a:p>
        </p:txBody>
      </p:sp>
      <p:pic>
        <p:nvPicPr>
          <p:cNvPr id="18435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25" y="3436939"/>
            <a:ext cx="5691188" cy="284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CCA998-B714-409E-B5D5-E0D40CC8C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4D1E8-52CC-45E5-8900-73BABBB6F69F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E16D0-9071-4D09-98ED-02456D524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/>
              <a:t>Matching with Features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vert="horz" lIns="91440" tIns="45720" rIns="132080" bIns="45720" rtlCol="0">
            <a:normAutofit/>
          </a:bodyPr>
          <a:lstStyle/>
          <a:p>
            <a:r>
              <a:rPr lang="en-US"/>
              <a:t>Problem 1:</a:t>
            </a:r>
          </a:p>
          <a:p>
            <a:pPr marL="782638" lvl="1"/>
            <a:r>
              <a:rPr lang="en-US"/>
              <a:t>Detect the </a:t>
            </a:r>
            <a:r>
              <a:rPr lang="en-US">
                <a:latin typeface="Times New Roman Italic" charset="0"/>
                <a:cs typeface="Times New Roman Italic" charset="0"/>
                <a:sym typeface="Times New Roman Italic" charset="0"/>
              </a:rPr>
              <a:t>same</a:t>
            </a:r>
            <a:r>
              <a:rPr lang="en-US"/>
              <a:t> point </a:t>
            </a:r>
            <a:r>
              <a:rPr lang="en-US">
                <a:latin typeface="Times New Roman Italic" charset="0"/>
                <a:cs typeface="Times New Roman Italic" charset="0"/>
                <a:sym typeface="Times New Roman Italic" charset="0"/>
              </a:rPr>
              <a:t>independently</a:t>
            </a:r>
            <a:r>
              <a:rPr lang="en-US"/>
              <a:t> in both images</a:t>
            </a:r>
          </a:p>
        </p:txBody>
      </p:sp>
      <p:grpSp>
        <p:nvGrpSpPr>
          <p:cNvPr id="19469" name="Group 13"/>
          <p:cNvGrpSpPr>
            <a:grpSpLocks/>
          </p:cNvGrpSpPr>
          <p:nvPr/>
        </p:nvGrpSpPr>
        <p:grpSpPr bwMode="auto">
          <a:xfrm>
            <a:off x="3505200" y="3810001"/>
            <a:ext cx="4076700" cy="1000125"/>
            <a:chOff x="0" y="0"/>
            <a:chExt cx="2568" cy="630"/>
          </a:xfrm>
        </p:grpSpPr>
        <p:pic>
          <p:nvPicPr>
            <p:cNvPr id="19459" name="Picture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80" cy="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mv="urn:schemas-microsoft-com:mac:vml" xmlns:mc="http://schemas.openxmlformats.org/markup-compatibility/2006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0" name="Picture 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" y="48"/>
              <a:ext cx="984" cy="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mv="urn:schemas-microsoft-com:mac:vml" xmlns:mc="http://schemas.openxmlformats.org/markup-compatibility/2006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1" name="Oval 5"/>
            <p:cNvSpPr>
              <a:spLocks/>
            </p:cNvSpPr>
            <p:nvPr/>
          </p:nvSpPr>
          <p:spPr bwMode="auto">
            <a:xfrm>
              <a:off x="384" y="192"/>
              <a:ext cx="48" cy="48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62" name="Oval 6"/>
            <p:cNvSpPr>
              <a:spLocks/>
            </p:cNvSpPr>
            <p:nvPr/>
          </p:nvSpPr>
          <p:spPr bwMode="auto">
            <a:xfrm>
              <a:off x="240" y="384"/>
              <a:ext cx="48" cy="48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63" name="Oval 7"/>
            <p:cNvSpPr>
              <a:spLocks/>
            </p:cNvSpPr>
            <p:nvPr/>
          </p:nvSpPr>
          <p:spPr bwMode="auto">
            <a:xfrm>
              <a:off x="432" y="480"/>
              <a:ext cx="48" cy="48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64" name="Oval 8"/>
            <p:cNvSpPr>
              <a:spLocks/>
            </p:cNvSpPr>
            <p:nvPr/>
          </p:nvSpPr>
          <p:spPr bwMode="auto">
            <a:xfrm>
              <a:off x="624" y="336"/>
              <a:ext cx="48" cy="48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65" name="Oval 9"/>
            <p:cNvSpPr>
              <a:spLocks/>
            </p:cNvSpPr>
            <p:nvPr/>
          </p:nvSpPr>
          <p:spPr bwMode="auto">
            <a:xfrm>
              <a:off x="2400" y="288"/>
              <a:ext cx="48" cy="48"/>
            </a:xfrm>
            <a:prstGeom prst="ellipse">
              <a:avLst/>
            </a:prstGeom>
            <a:solidFill>
              <a:srgbClr val="FF3300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66" name="Oval 10"/>
            <p:cNvSpPr>
              <a:spLocks/>
            </p:cNvSpPr>
            <p:nvPr/>
          </p:nvSpPr>
          <p:spPr bwMode="auto">
            <a:xfrm>
              <a:off x="2256" y="480"/>
              <a:ext cx="48" cy="48"/>
            </a:xfrm>
            <a:prstGeom prst="ellipse">
              <a:avLst/>
            </a:prstGeom>
            <a:solidFill>
              <a:srgbClr val="FF3300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67" name="Oval 11"/>
            <p:cNvSpPr>
              <a:spLocks/>
            </p:cNvSpPr>
            <p:nvPr/>
          </p:nvSpPr>
          <p:spPr bwMode="auto">
            <a:xfrm>
              <a:off x="2016" y="240"/>
              <a:ext cx="48" cy="48"/>
            </a:xfrm>
            <a:prstGeom prst="ellipse">
              <a:avLst/>
            </a:prstGeom>
            <a:solidFill>
              <a:srgbClr val="FF3300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68" name="Oval 12"/>
            <p:cNvSpPr>
              <a:spLocks/>
            </p:cNvSpPr>
            <p:nvPr/>
          </p:nvSpPr>
          <p:spPr bwMode="auto">
            <a:xfrm>
              <a:off x="1680" y="432"/>
              <a:ext cx="48" cy="48"/>
            </a:xfrm>
            <a:prstGeom prst="ellipse">
              <a:avLst/>
            </a:prstGeom>
            <a:solidFill>
              <a:srgbClr val="FF3300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9470" name="Rectangle 14"/>
          <p:cNvSpPr>
            <a:spLocks/>
          </p:cNvSpPr>
          <p:nvPr/>
        </p:nvSpPr>
        <p:spPr bwMode="auto">
          <a:xfrm>
            <a:off x="4419601" y="4876801"/>
            <a:ext cx="221823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2000">
                <a:solidFill>
                  <a:srgbClr val="FF3300"/>
                </a:solidFill>
                <a:ea typeface="ＭＳ Ｐゴシック" charset="0"/>
                <a:cs typeface="Times New Roman" charset="0"/>
              </a:rPr>
              <a:t>no chance to match!</a:t>
            </a:r>
          </a:p>
        </p:txBody>
      </p:sp>
      <p:sp>
        <p:nvSpPr>
          <p:cNvPr id="19471" name="Rectangle 15"/>
          <p:cNvSpPr>
            <a:spLocks/>
          </p:cNvSpPr>
          <p:nvPr/>
        </p:nvSpPr>
        <p:spPr bwMode="auto">
          <a:xfrm>
            <a:off x="3200400" y="5562601"/>
            <a:ext cx="5410200" cy="588963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lIns="0" tIns="0" rIns="40639" bIns="0"/>
          <a:lstStyle/>
          <a:p>
            <a:pPr marL="39688" algn="ctr">
              <a:spcBef>
                <a:spcPts val="1850"/>
              </a:spcBef>
            </a:pPr>
            <a:r>
              <a:rPr lang="en-US" sz="3200">
                <a:solidFill>
                  <a:srgbClr val="006600"/>
                </a:solidFill>
                <a:ea typeface="ＭＳ Ｐゴシック" charset="0"/>
                <a:cs typeface="Times New Roman" charset="0"/>
              </a:rPr>
              <a:t>We need a repeatable </a:t>
            </a:r>
            <a:r>
              <a:rPr lang="en-US" sz="3200">
                <a:solidFill>
                  <a:srgbClr val="006600"/>
                </a:solidFill>
                <a:latin typeface="Times New Roman Bold" charset="0"/>
                <a:ea typeface="ＭＳ Ｐゴシック" charset="0"/>
                <a:cs typeface="Times New Roman Bold" charset="0"/>
                <a:sym typeface="Times New Roman Bold" charset="0"/>
              </a:rPr>
              <a:t>detector</a:t>
            </a:r>
          </a:p>
        </p:txBody>
      </p:sp>
      <p:sp>
        <p:nvSpPr>
          <p:cNvPr id="19472" name="Rectangle 16"/>
          <p:cNvSpPr>
            <a:spLocks/>
          </p:cNvSpPr>
          <p:nvPr/>
        </p:nvSpPr>
        <p:spPr bwMode="auto">
          <a:xfrm>
            <a:off x="3200401" y="3429001"/>
            <a:ext cx="197804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2000">
                <a:solidFill>
                  <a:srgbClr val="FF3300"/>
                </a:solidFill>
                <a:ea typeface="ＭＳ Ｐゴシック" charset="0"/>
                <a:cs typeface="Times New Roman" charset="0"/>
              </a:rPr>
              <a:t>counter-example: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9FD378-27AB-4D00-B8AD-BC530C632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D9A0A-24FA-4610-97FF-E9568B366932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5F49C0-9CA0-47B4-BD7C-C2655837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1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/>
              <a:t>Matching with Features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vert="horz" lIns="91440" tIns="45720" rIns="132080" bIns="45720" rtlCol="0">
            <a:normAutofit/>
          </a:bodyPr>
          <a:lstStyle/>
          <a:p>
            <a:r>
              <a:rPr lang="en-US"/>
              <a:t>Problem 2:</a:t>
            </a:r>
          </a:p>
          <a:p>
            <a:pPr marL="782638" lvl="1"/>
            <a:r>
              <a:rPr lang="en-US"/>
              <a:t>For each point correctly recognize the corresponding one</a:t>
            </a:r>
          </a:p>
        </p:txBody>
      </p:sp>
      <p:pic>
        <p:nvPicPr>
          <p:cNvPr id="20483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810001"/>
            <a:ext cx="17145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886201"/>
            <a:ext cx="15621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Oval 5"/>
          <p:cNvSpPr>
            <a:spLocks/>
          </p:cNvSpPr>
          <p:nvPr/>
        </p:nvSpPr>
        <p:spPr bwMode="auto">
          <a:xfrm>
            <a:off x="4114800" y="4114800"/>
            <a:ext cx="76200" cy="76200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86" name="Oval 6"/>
          <p:cNvSpPr>
            <a:spLocks/>
          </p:cNvSpPr>
          <p:nvPr/>
        </p:nvSpPr>
        <p:spPr bwMode="auto">
          <a:xfrm>
            <a:off x="3886200" y="4419600"/>
            <a:ext cx="76200" cy="76200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87" name="Oval 7"/>
          <p:cNvSpPr>
            <a:spLocks/>
          </p:cNvSpPr>
          <p:nvPr/>
        </p:nvSpPr>
        <p:spPr bwMode="auto">
          <a:xfrm>
            <a:off x="4191000" y="4572000"/>
            <a:ext cx="76200" cy="76200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88" name="Oval 8"/>
          <p:cNvSpPr>
            <a:spLocks/>
          </p:cNvSpPr>
          <p:nvPr/>
        </p:nvSpPr>
        <p:spPr bwMode="auto">
          <a:xfrm>
            <a:off x="4495800" y="4343400"/>
            <a:ext cx="76200" cy="76200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89" name="Oval 9"/>
          <p:cNvSpPr>
            <a:spLocks/>
          </p:cNvSpPr>
          <p:nvPr/>
        </p:nvSpPr>
        <p:spPr bwMode="auto">
          <a:xfrm>
            <a:off x="6891338" y="4267200"/>
            <a:ext cx="76200" cy="76200"/>
          </a:xfrm>
          <a:prstGeom prst="ellipse">
            <a:avLst/>
          </a:prstGeom>
          <a:solidFill>
            <a:srgbClr val="FF33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90" name="Oval 10"/>
          <p:cNvSpPr>
            <a:spLocks/>
          </p:cNvSpPr>
          <p:nvPr/>
        </p:nvSpPr>
        <p:spPr bwMode="auto">
          <a:xfrm>
            <a:off x="6524625" y="4467225"/>
            <a:ext cx="76200" cy="76200"/>
          </a:xfrm>
          <a:prstGeom prst="ellipse">
            <a:avLst/>
          </a:prstGeom>
          <a:solidFill>
            <a:srgbClr val="FF33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91" name="Oval 11"/>
          <p:cNvSpPr>
            <a:spLocks/>
          </p:cNvSpPr>
          <p:nvPr/>
        </p:nvSpPr>
        <p:spPr bwMode="auto">
          <a:xfrm>
            <a:off x="6477000" y="3962400"/>
            <a:ext cx="76200" cy="76200"/>
          </a:xfrm>
          <a:prstGeom prst="ellipse">
            <a:avLst/>
          </a:prstGeom>
          <a:solidFill>
            <a:srgbClr val="FF33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92" name="Oval 12"/>
          <p:cNvSpPr>
            <a:spLocks/>
          </p:cNvSpPr>
          <p:nvPr/>
        </p:nvSpPr>
        <p:spPr bwMode="auto">
          <a:xfrm>
            <a:off x="6248400" y="4267200"/>
            <a:ext cx="76200" cy="76200"/>
          </a:xfrm>
          <a:prstGeom prst="ellipse">
            <a:avLst/>
          </a:prstGeom>
          <a:solidFill>
            <a:srgbClr val="FF33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 rot="10800000" flipH="1">
            <a:off x="4633913" y="3984626"/>
            <a:ext cx="1839912" cy="373063"/>
          </a:xfrm>
          <a:prstGeom prst="line">
            <a:avLst/>
          </a:prstGeom>
          <a:noFill/>
          <a:ln w="25400" cap="flat">
            <a:solidFill>
              <a:srgbClr val="008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94" name="Line 14"/>
          <p:cNvSpPr>
            <a:spLocks noChangeShapeType="1"/>
          </p:cNvSpPr>
          <p:nvPr/>
        </p:nvSpPr>
        <p:spPr bwMode="auto">
          <a:xfrm rot="10800000" flipH="1">
            <a:off x="4648200" y="4267201"/>
            <a:ext cx="1600200" cy="144463"/>
          </a:xfrm>
          <a:prstGeom prst="line">
            <a:avLst/>
          </a:prstGeom>
          <a:noFill/>
          <a:ln w="25400" cap="flat">
            <a:solidFill>
              <a:srgbClr val="008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>
            <a:off x="4645026" y="4411664"/>
            <a:ext cx="1831975" cy="84137"/>
          </a:xfrm>
          <a:prstGeom prst="line">
            <a:avLst/>
          </a:prstGeom>
          <a:noFill/>
          <a:ln w="25400" cap="flat">
            <a:solidFill>
              <a:srgbClr val="008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 rot="10800000" flipH="1">
            <a:off x="4648201" y="4318000"/>
            <a:ext cx="2246313" cy="101600"/>
          </a:xfrm>
          <a:prstGeom prst="line">
            <a:avLst/>
          </a:prstGeom>
          <a:noFill/>
          <a:ln w="25400" cap="flat">
            <a:solidFill>
              <a:srgbClr val="008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97" name="Rectangle 17"/>
          <p:cNvSpPr>
            <a:spLocks/>
          </p:cNvSpPr>
          <p:nvPr/>
        </p:nvSpPr>
        <p:spPr bwMode="auto">
          <a:xfrm>
            <a:off x="5410200" y="3276600"/>
            <a:ext cx="609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3450"/>
              </a:spcBef>
            </a:pPr>
            <a:r>
              <a:rPr lang="en-US" sz="6000">
                <a:solidFill>
                  <a:srgbClr val="FF3300"/>
                </a:solidFill>
                <a:latin typeface="Times New Roman Bold" charset="0"/>
                <a:ea typeface="ＭＳ Ｐゴシック" charset="0"/>
                <a:cs typeface="Times New Roman Bold" charset="0"/>
                <a:sym typeface="Times New Roman Bold" charset="0"/>
              </a:rPr>
              <a:t>?</a:t>
            </a:r>
          </a:p>
        </p:txBody>
      </p:sp>
      <p:sp>
        <p:nvSpPr>
          <p:cNvPr id="20498" name="Rectangle 18"/>
          <p:cNvSpPr>
            <a:spLocks/>
          </p:cNvSpPr>
          <p:nvPr/>
        </p:nvSpPr>
        <p:spPr bwMode="auto">
          <a:xfrm>
            <a:off x="2209800" y="5486401"/>
            <a:ext cx="7696200" cy="588963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lIns="0" tIns="0" rIns="40639" bIns="0"/>
          <a:lstStyle/>
          <a:p>
            <a:pPr marL="39688" algn="ctr">
              <a:spcBef>
                <a:spcPts val="1850"/>
              </a:spcBef>
            </a:pPr>
            <a:r>
              <a:rPr lang="en-US" sz="3200">
                <a:solidFill>
                  <a:srgbClr val="006600"/>
                </a:solidFill>
                <a:ea typeface="ＭＳ Ｐゴシック" charset="0"/>
                <a:cs typeface="Times New Roman" charset="0"/>
              </a:rPr>
              <a:t>We need a reliable and distinctive </a:t>
            </a:r>
            <a:r>
              <a:rPr lang="en-US" sz="3200">
                <a:solidFill>
                  <a:srgbClr val="006600"/>
                </a:solidFill>
                <a:latin typeface="Times New Roman Bold" charset="0"/>
                <a:ea typeface="ＭＳ Ｐゴシック" charset="0"/>
                <a:cs typeface="Times New Roman Bold" charset="0"/>
                <a:sym typeface="Times New Roman Bold" charset="0"/>
              </a:rPr>
              <a:t>descriptor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BAA67B-39E0-4D2B-A305-7C67E58A7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627B-A13C-4743-8E1E-2EDAC4E373E4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47E244-40E5-435B-99E3-827EED3AB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8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/>
              <a:t>Building a Panorama</a:t>
            </a:r>
          </a:p>
        </p:txBody>
      </p:sp>
      <p:pic>
        <p:nvPicPr>
          <p:cNvPr id="2150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0800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0800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0800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0800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0800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7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0800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8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0800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Picture 9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0800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4" name="Picture 10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0800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5" name="Picture 11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0800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6" name="Picture 12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0800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7" name="Picture 13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0800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8" name="Picture 14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0800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9" name="Picture 15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23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0" name="Picture 16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23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1" name="Picture 17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23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2" name="Picture 18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23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3" name="Picture 19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23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4" name="Picture 20"/>
          <p:cNvPicPr>
            <a:picLocks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23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5" name="Picture 21"/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23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6" name="Picture 22"/>
          <p:cNvPicPr>
            <a:picLocks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23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7" name="Picture 23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23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8" name="Picture 24"/>
          <p:cNvPicPr>
            <a:picLocks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23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29" name="Rectangle 25"/>
          <p:cNvSpPr>
            <a:spLocks/>
          </p:cNvSpPr>
          <p:nvPr/>
        </p:nvSpPr>
        <p:spPr bwMode="auto">
          <a:xfrm>
            <a:off x="1905000" y="6324600"/>
            <a:ext cx="66421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050"/>
              </a:spcBef>
            </a:pPr>
            <a:r>
              <a:rPr lang="en-US">
                <a:ea typeface="ＭＳ Ｐゴシック" charset="0"/>
                <a:cs typeface="Times New Roman" charset="0"/>
              </a:rPr>
              <a:t>M. Brown and D. G. Lowe. Recognising Panoramas. ICCV 2003</a:t>
            </a:r>
          </a:p>
        </p:txBody>
      </p:sp>
      <p:sp>
        <p:nvSpPr>
          <p:cNvPr id="21530" name="Line 26"/>
          <p:cNvSpPr>
            <a:spLocks noChangeShapeType="1"/>
          </p:cNvSpPr>
          <p:nvPr/>
        </p:nvSpPr>
        <p:spPr bwMode="auto">
          <a:xfrm>
            <a:off x="1524000" y="6324600"/>
            <a:ext cx="9144000" cy="1588"/>
          </a:xfrm>
          <a:prstGeom prst="line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A7C3CA-A995-491D-8B2D-BFBB0CD39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C707D-C2CA-4F4D-B1C1-0E4364B71D7C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4ECFB8-2DA6-4D5D-B3CE-48B419F2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42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49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6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63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77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84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91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98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12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19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26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33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47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F7EAA45-4587-407C-BBBE-C780A6DF0A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algn="just"/>
            <a:r>
              <a:rPr lang="en-GB" altLang="en-US" b="1" dirty="0"/>
              <a:t>What is “Image Processing and Computer Vision”?</a:t>
            </a:r>
          </a:p>
        </p:txBody>
      </p:sp>
      <p:sp>
        <p:nvSpPr>
          <p:cNvPr id="17412" name="Oval 4">
            <a:extLst>
              <a:ext uri="{FF2B5EF4-FFF2-40B4-BE49-F238E27FC236}">
                <a16:creationId xmlns:a16="http://schemas.microsoft.com/office/drawing/2014/main" id="{9091FB3A-6549-4904-9D93-4E6757500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9113" y="2057400"/>
            <a:ext cx="4648200" cy="31242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GB" altLang="en-US" sz="3200" b="1" dirty="0"/>
              <a:t>Image Processing</a:t>
            </a:r>
            <a:endParaRPr lang="en-GB" altLang="en-US" b="1" dirty="0"/>
          </a:p>
          <a:p>
            <a:pPr algn="ctr" eaLnBrk="0" hangingPunct="0"/>
            <a:r>
              <a:rPr lang="en-GB" altLang="en-US" b="1" dirty="0"/>
              <a:t>manipulate image data</a:t>
            </a:r>
          </a:p>
          <a:p>
            <a:pPr algn="ctr" eaLnBrk="0" hangingPunct="0"/>
            <a:r>
              <a:rPr lang="en-GB" altLang="en-US" b="1" dirty="0"/>
              <a:t>generate another image</a:t>
            </a:r>
            <a:endParaRPr lang="en-GB" altLang="en-US" dirty="0">
              <a:latin typeface="Times New Roman" panose="02020603050405020304" pitchFamily="18" charset="0"/>
            </a:endParaRPr>
          </a:p>
        </p:txBody>
      </p:sp>
      <p:sp>
        <p:nvSpPr>
          <p:cNvPr id="17413" name="Oval 5">
            <a:extLst>
              <a:ext uri="{FF2B5EF4-FFF2-40B4-BE49-F238E27FC236}">
                <a16:creationId xmlns:a16="http://schemas.microsoft.com/office/drawing/2014/main" id="{9F45A225-CCCE-432B-82AB-857922AAA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1513" y="2057400"/>
            <a:ext cx="4648200" cy="31242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GB" altLang="en-US" sz="3200" b="1" dirty="0"/>
              <a:t>Computer Vision</a:t>
            </a:r>
            <a:endParaRPr lang="en-GB" altLang="en-US" b="1" dirty="0"/>
          </a:p>
          <a:p>
            <a:pPr algn="ctr" eaLnBrk="0" hangingPunct="0"/>
            <a:r>
              <a:rPr lang="en-GB" altLang="en-US" b="1" dirty="0"/>
              <a:t>process image data</a:t>
            </a:r>
          </a:p>
          <a:p>
            <a:pPr algn="ctr" eaLnBrk="0" hangingPunct="0"/>
            <a:r>
              <a:rPr lang="en-GB" altLang="en-US" b="1" dirty="0"/>
              <a:t>generate symbolic data</a:t>
            </a:r>
            <a:endParaRPr lang="en-GB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23CF09-5AAE-4591-94F3-480AC6AC0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6A6F-A389-4DE7-8DEA-7A8FE3178401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3EB8F4-B6AE-4473-B14E-0E74706B3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2209800" y="63500"/>
            <a:ext cx="7772400" cy="1143000"/>
          </a:xfrm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 sz="4000">
                <a:latin typeface="Times New Roman Bold" charset="0"/>
                <a:cs typeface="Times New Roman Bold" charset="0"/>
                <a:sym typeface="Times New Roman Bold" charset="0"/>
              </a:rPr>
              <a:t>Preview</a:t>
            </a:r>
            <a:endParaRPr lang="en-US" sz="4000">
              <a:latin typeface="Times New Roman Bold" charset="0"/>
              <a:sym typeface="Times New Roman Bold" charset="0"/>
            </a:endParaRPr>
          </a:p>
        </p:txBody>
      </p:sp>
      <p:pic>
        <p:nvPicPr>
          <p:cNvPr id="2765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942537"/>
            <a:ext cx="7559675" cy="28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3"/>
          <p:cNvSpPr>
            <a:spLocks/>
          </p:cNvSpPr>
          <p:nvPr/>
        </p:nvSpPr>
        <p:spPr bwMode="auto">
          <a:xfrm>
            <a:off x="5478203" y="6515101"/>
            <a:ext cx="12355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12700" cap="sq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dirty="0"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Descriptor</a:t>
            </a:r>
          </a:p>
        </p:txBody>
      </p:sp>
      <p:sp>
        <p:nvSpPr>
          <p:cNvPr id="27652" name="Rectangle 4"/>
          <p:cNvSpPr>
            <a:spLocks/>
          </p:cNvSpPr>
          <p:nvPr/>
        </p:nvSpPr>
        <p:spPr bwMode="auto">
          <a:xfrm>
            <a:off x="2349501" y="5257800"/>
            <a:ext cx="1056057" cy="39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12700" cap="sq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>
              <a:lnSpc>
                <a:spcPct val="70000"/>
              </a:lnSpc>
            </a:pPr>
            <a:r>
              <a:rPr lang="en-US">
                <a:solidFill>
                  <a:srgbClr val="F3EB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detector </a:t>
            </a:r>
            <a:br>
              <a:rPr lang="en-US">
                <a:solidFill>
                  <a:srgbClr val="F3EB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</a:br>
            <a:r>
              <a:rPr lang="en-US">
                <a:solidFill>
                  <a:srgbClr val="F3EB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location</a:t>
            </a:r>
          </a:p>
        </p:txBody>
      </p:sp>
      <p:sp>
        <p:nvSpPr>
          <p:cNvPr id="27653" name="Rectangle 5"/>
          <p:cNvSpPr>
            <a:spLocks/>
          </p:cNvSpPr>
          <p:nvPr/>
        </p:nvSpPr>
        <p:spPr bwMode="auto">
          <a:xfrm>
            <a:off x="8153400" y="6375400"/>
            <a:ext cx="26289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sz="1400">
                <a:ea typeface="ＭＳ Ｐゴシック" charset="0"/>
                <a:cs typeface="Times New Roman" charset="0"/>
              </a:rPr>
              <a:t>Note: here viewpoint is different, not panorama (they show off)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981200" y="1054100"/>
            <a:ext cx="8547100" cy="3073400"/>
          </a:xfrm>
          <a:ln/>
        </p:spPr>
        <p:txBody>
          <a:bodyPr vert="horz" lIns="91440" tIns="45720" rIns="132080" bIns="45720" rtlCol="0">
            <a:normAutofit/>
          </a:bodyPr>
          <a:lstStyle/>
          <a:p>
            <a:r>
              <a:rPr lang="en-US">
                <a:latin typeface="Times New Roman Bold" charset="0"/>
                <a:cs typeface="Times New Roman Bold" charset="0"/>
                <a:sym typeface="Times New Roman Bold" charset="0"/>
              </a:rPr>
              <a:t>Detector</a:t>
            </a:r>
            <a:r>
              <a:rPr lang="en-US"/>
              <a:t>: detect same scene points independently in both images</a:t>
            </a:r>
          </a:p>
          <a:p>
            <a:r>
              <a:rPr lang="en-US">
                <a:latin typeface="Times New Roman Bold" charset="0"/>
                <a:cs typeface="Times New Roman Bold" charset="0"/>
                <a:sym typeface="Times New Roman Bold" charset="0"/>
              </a:rPr>
              <a:t>Descriptor</a:t>
            </a:r>
            <a:r>
              <a:rPr lang="en-US"/>
              <a:t>: encode local neighboring window</a:t>
            </a:r>
          </a:p>
          <a:p>
            <a:pPr marL="782638" lvl="1"/>
            <a:r>
              <a:rPr lang="en-US"/>
              <a:t>Note how scale &amp; rotation of window are the same in both image (but computed independently)</a:t>
            </a:r>
          </a:p>
          <a:p>
            <a:r>
              <a:rPr lang="en-US">
                <a:latin typeface="Times New Roman Bold" charset="0"/>
                <a:cs typeface="Times New Roman Bold" charset="0"/>
                <a:sym typeface="Times New Roman Bold" charset="0"/>
              </a:rPr>
              <a:t>Correspondence</a:t>
            </a:r>
            <a:r>
              <a:rPr lang="en-US"/>
              <a:t>: find most similar descriptor in other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FCD87E-7264-441F-BDB5-1C12D80FA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F36D-E9F3-4FFA-9DDB-5814F478562C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E94C8-0602-42C6-8B1B-86E45E6F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C62CD-CF34-4127-B678-2A09E9D0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51CB7-0FBE-4BB3-A624-1BF83AA37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b="1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A9315-CA47-4D1D-85C8-845D8AFC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7015-6446-4F47-98AF-E8890ECA7D53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DBA85-49AC-4B66-9581-DBC137333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2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D9FC4FCC-827A-4F16-B804-5BD29BCFE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b="1" dirty="0"/>
              <a:t>A picture is worth more than a thousand words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1A4A4979-7DA5-448B-A6D9-08C5EA1FA3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en-US" dirty="0"/>
              <a:t>Image processing &amp; computer vision plays an important role in society today because</a:t>
            </a:r>
          </a:p>
          <a:p>
            <a:pPr algn="just"/>
            <a:r>
              <a:rPr lang="en-US" altLang="en-US" dirty="0"/>
              <a:t>A picture gives a much clearer impression of a situation or an object</a:t>
            </a:r>
          </a:p>
          <a:p>
            <a:pPr algn="just"/>
            <a:r>
              <a:rPr lang="en-US" altLang="en-US" dirty="0"/>
              <a:t>Having an accurate visual perspective of things has a high social, technical and economic value</a:t>
            </a:r>
          </a:p>
          <a:p>
            <a:endParaRPr lang="en-US" altLang="en-US" dirty="0">
              <a:solidFill>
                <a:srgbClr val="FF3399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F5E1BA-CDAA-4A41-B6CA-6C4A2DDBD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FF35-A4AA-42E5-9893-4E27E636AFEE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BF0924-A070-4C8E-A379-5DF4F3578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F8528868-0536-40E2-BC44-75FC0C8422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4000" dirty="0"/>
              <a:t>Digital image perception is used for:</a:t>
            </a:r>
            <a:br>
              <a:rPr lang="en-US" altLang="en-US" sz="4000" dirty="0"/>
            </a:br>
            <a:endParaRPr lang="en-US" altLang="en-US" sz="4000" dirty="0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04885391-B189-422D-AA11-EA2A8CBFE5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en-US" dirty="0"/>
              <a:t>Improving pictorial information for human perception</a:t>
            </a:r>
          </a:p>
          <a:p>
            <a:pPr algn="just"/>
            <a:r>
              <a:rPr lang="en-US" altLang="en-US" dirty="0"/>
              <a:t>Processing of image data for storage, transmission and representation for autonomous machine perception.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F98C4-E574-4E46-B632-AB2E27CBE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37A74-F2EE-43F2-8716-593A1838EFF2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F59EF4-F2F8-42EE-A8A2-35901A26E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54A8DC52-4A97-47BC-8A92-0EBAEA2324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8869" y="320675"/>
            <a:ext cx="10515600" cy="1325563"/>
          </a:xfrm>
        </p:spPr>
        <p:txBody>
          <a:bodyPr/>
          <a:lstStyle/>
          <a:p>
            <a:r>
              <a:rPr lang="en-US" altLang="en-US" b="1" dirty="0"/>
              <a:t>Image Processing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529F21D6-9EFF-4F26-894B-F463D8D654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Image Processing is to perform numerical operations on higher dimensional signals such as images and video sequences.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The objectives of image processing include: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Improving the appearance of the visual data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dirty="0"/>
              <a:t>		image enhancement, image restoration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Extracting useful information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dirty="0"/>
              <a:t>		image analysis, reconstruction from projection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Representing the image in an alternate and possibly more efficient form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dirty="0"/>
              <a:t>		transformation, image compression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72E800-B455-41CF-9276-4401C19DE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7D20D-75C3-4EDC-B1BF-9292DAFFF4B6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9A067E-4D41-480C-A7EA-755CCCCA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5E98-AC86-4678-B525-0682439DC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/>
                <a:ea typeface="+mj-ea"/>
                <a:cs typeface="+mj-cs"/>
              </a:rPr>
              <a:t>Visible Human 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2B4EF-EDAA-4E97-B99C-DE7954F93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9620D6D-5F3F-4ADB-A183-98ABE0081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627" y="1820863"/>
            <a:ext cx="1539875" cy="502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0591BD1-BCC5-4446-8257-DC19E2E5F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448" y="1820863"/>
            <a:ext cx="165735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52085B20-83D1-4F39-8A3A-6461AC6E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4" y="1820863"/>
            <a:ext cx="2470004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D9FA0F9-9B24-4A33-97C1-905F46B6D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65" y="1820863"/>
            <a:ext cx="2468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68F92A7A-48C1-4F8C-A9DF-A6384B35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634" y="1820863"/>
            <a:ext cx="2346504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6">
            <a:extLst>
              <a:ext uri="{FF2B5EF4-FFF2-40B4-BE49-F238E27FC236}">
                <a16:creationId xmlns:a16="http://schemas.microsoft.com/office/drawing/2014/main" id="{1463EF6E-A08C-4958-B058-078B80665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795" y="5332413"/>
            <a:ext cx="895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>
                <a:latin typeface="Times New Roman" panose="02020603050405020304" pitchFamily="18" charset="0"/>
              </a:rPr>
              <a:t>Photo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D290EBAA-863C-4925-9F85-537BE5A31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8395" y="5332413"/>
            <a:ext cx="76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latin typeface="Times New Roman" panose="02020603050405020304" pitchFamily="18" charset="0"/>
              </a:rPr>
              <a:t>MRI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41CD7C5A-C8C0-4387-A7C8-BCBC1C0F7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595" y="5332413"/>
            <a:ext cx="573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latin typeface="Times New Roman" panose="02020603050405020304" pitchFamily="18" charset="0"/>
              </a:rPr>
              <a:t>CT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94054EC-1505-486B-BACD-3D16E4D3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FA564-3B08-41C5-A9C7-80A5E5BFD08F}" type="datetime1">
              <a:rPr lang="en-US" smtClean="0"/>
              <a:t>12/10/2021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057FC9D-5C37-42B2-979C-14010E6DE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5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 Box 4">
            <a:extLst>
              <a:ext uri="{FF2B5EF4-FFF2-40B4-BE49-F238E27FC236}">
                <a16:creationId xmlns:a16="http://schemas.microsoft.com/office/drawing/2014/main" id="{8DB9FF61-9B73-49F7-A7F0-BB52254B3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914401"/>
            <a:ext cx="8458200" cy="5706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400" dirty="0"/>
              <a:t>The field of digital image processing refers to processing digital images by means of a digital computer. A digital image composes of a finite number of elements which have a particular location and value and these elements are referred to as </a:t>
            </a:r>
            <a:r>
              <a:rPr lang="en-US" altLang="en-US" sz="2400" b="1" i="1" dirty="0"/>
              <a:t>picture</a:t>
            </a:r>
            <a:r>
              <a:rPr lang="en-US" altLang="en-US" sz="2400" dirty="0"/>
              <a:t> elements, </a:t>
            </a:r>
            <a:r>
              <a:rPr lang="en-US" altLang="en-US" sz="2400" b="1" i="1" dirty="0"/>
              <a:t>image</a:t>
            </a:r>
            <a:r>
              <a:rPr lang="en-US" altLang="en-US" sz="2400" dirty="0"/>
              <a:t> elements, </a:t>
            </a:r>
            <a:r>
              <a:rPr lang="en-US" altLang="en-US" sz="2400" b="1" i="1" dirty="0"/>
              <a:t>pels</a:t>
            </a:r>
            <a:r>
              <a:rPr lang="en-US" altLang="en-US" sz="2400" dirty="0"/>
              <a:t> and </a:t>
            </a:r>
            <a:r>
              <a:rPr lang="en-US" altLang="en-US" sz="2400" b="1" i="1" dirty="0"/>
              <a:t>pixels</a:t>
            </a:r>
            <a:r>
              <a:rPr lang="en-US" altLang="en-US" sz="2400" dirty="0"/>
              <a:t>.</a:t>
            </a:r>
          </a:p>
          <a:p>
            <a:r>
              <a:rPr lang="en-US" altLang="en-US" sz="2400" dirty="0"/>
              <a:t>	</a:t>
            </a:r>
          </a:p>
          <a:p>
            <a:r>
              <a:rPr lang="en-US" altLang="en-US" sz="2400" dirty="0">
                <a:cs typeface="Times New Roman" panose="02020603050405020304" pitchFamily="18" charset="0"/>
              </a:rPr>
              <a:t>Digital Image: a two dimensional array of pixels. 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en-US" sz="2400" dirty="0">
                <a:cs typeface="Times New Roman" panose="02020603050405020304" pitchFamily="18" charset="0"/>
              </a:rPr>
              <a:t>Size (or resolution) of an image:</a:t>
            </a:r>
          </a:p>
          <a:p>
            <a:pPr lvl="1">
              <a:spcBef>
                <a:spcPct val="2000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    width: </a:t>
            </a:r>
            <a:r>
              <a:rPr lang="en-US" altLang="en-US" sz="2400" b="1" i="1" dirty="0">
                <a:cs typeface="Times New Roman" panose="02020603050405020304" pitchFamily="18" charset="0"/>
              </a:rPr>
              <a:t>N</a:t>
            </a:r>
            <a:r>
              <a:rPr lang="en-US" altLang="en-US" sz="2400" dirty="0">
                <a:cs typeface="Times New Roman" panose="02020603050405020304" pitchFamily="18" charset="0"/>
              </a:rPr>
              <a:t> pixels, height: </a:t>
            </a:r>
            <a:r>
              <a:rPr lang="en-US" altLang="en-US" sz="2400" b="1" i="1" dirty="0">
                <a:cs typeface="Times New Roman" panose="02020603050405020304" pitchFamily="18" charset="0"/>
              </a:rPr>
              <a:t>M</a:t>
            </a:r>
            <a:r>
              <a:rPr lang="en-US" altLang="en-US" sz="2400" dirty="0">
                <a:cs typeface="Times New Roman" panose="02020603050405020304" pitchFamily="18" charset="0"/>
              </a:rPr>
              <a:t> pixels.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en-US" sz="2400" dirty="0">
                <a:cs typeface="Times New Roman" panose="02020603050405020304" pitchFamily="18" charset="0"/>
              </a:rPr>
              <a:t>Precision of pixels:</a:t>
            </a:r>
          </a:p>
          <a:p>
            <a:pPr lvl="1">
              <a:spcBef>
                <a:spcPct val="2000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    2</a:t>
            </a:r>
            <a:r>
              <a:rPr lang="en-US" altLang="en-US" sz="2400" b="1" i="1" baseline="50000" dirty="0">
                <a:cs typeface="Times New Roman" panose="02020603050405020304" pitchFamily="18" charset="0"/>
              </a:rPr>
              <a:t>n</a:t>
            </a:r>
            <a:r>
              <a:rPr lang="en-US" altLang="en-US" sz="2400" dirty="0">
                <a:cs typeface="Times New Roman" panose="02020603050405020304" pitchFamily="18" charset="0"/>
              </a:rPr>
              <a:t> amplitude levels  </a:t>
            </a:r>
            <a:r>
              <a:rPr lang="en-US" altLang="en-US" sz="2400" dirty="0">
                <a:sym typeface="Symbol" panose="05050102010706020507" pitchFamily="18" charset="2"/>
              </a:rPr>
              <a:t></a:t>
            </a:r>
            <a:r>
              <a:rPr lang="en-US" altLang="en-US" sz="2400" dirty="0">
                <a:cs typeface="Times New Roman" panose="02020603050405020304" pitchFamily="18" charset="0"/>
              </a:rPr>
              <a:t>  </a:t>
            </a:r>
            <a:r>
              <a:rPr lang="en-US" altLang="en-US" sz="2400" b="1" i="1" dirty="0">
                <a:cs typeface="Times New Roman" panose="02020603050405020304" pitchFamily="18" charset="0"/>
              </a:rPr>
              <a:t>n</a:t>
            </a:r>
            <a:r>
              <a:rPr lang="en-US" altLang="en-US" sz="2400" dirty="0">
                <a:cs typeface="Times New Roman" panose="02020603050405020304" pitchFamily="18" charset="0"/>
              </a:rPr>
              <a:t> bits per pixel. 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en-US" sz="2400" dirty="0">
                <a:cs typeface="Times New Roman" panose="02020603050405020304" pitchFamily="18" charset="0"/>
              </a:rPr>
              <a:t>Overall data file size: </a:t>
            </a:r>
            <a:r>
              <a:rPr lang="en-US" altLang="en-US" sz="2400" b="1" i="1" dirty="0">
                <a:cs typeface="Times New Roman" panose="02020603050405020304" pitchFamily="18" charset="0"/>
              </a:rPr>
              <a:t>N </a:t>
            </a:r>
            <a:r>
              <a:rPr lang="en-US" altLang="en-US" sz="2400" dirty="0">
                <a:sym typeface="Symbol" panose="05050102010706020507" pitchFamily="18" charset="2"/>
              </a:rPr>
              <a:t></a:t>
            </a:r>
            <a:r>
              <a:rPr lang="en-US" altLang="en-US" sz="2400" b="1" i="1" dirty="0">
                <a:cs typeface="Times New Roman" panose="02020603050405020304" pitchFamily="18" charset="0"/>
              </a:rPr>
              <a:t> M </a:t>
            </a:r>
            <a:r>
              <a:rPr lang="en-US" altLang="en-US" sz="2400" dirty="0">
                <a:sym typeface="Symbol" panose="05050102010706020507" pitchFamily="18" charset="2"/>
              </a:rPr>
              <a:t></a:t>
            </a:r>
            <a:r>
              <a:rPr lang="en-US" altLang="en-US" sz="2400" b="1" i="1" dirty="0">
                <a:cs typeface="Times New Roman" panose="02020603050405020304" pitchFamily="18" charset="0"/>
              </a:rPr>
              <a:t> n</a:t>
            </a:r>
            <a:r>
              <a:rPr lang="en-US" altLang="en-US" sz="2400" dirty="0">
                <a:cs typeface="Times New Roman" panose="02020603050405020304" pitchFamily="18" charset="0"/>
              </a:rPr>
              <a:t> bits </a:t>
            </a:r>
          </a:p>
          <a:p>
            <a:pPr lvl="1">
              <a:spcBef>
                <a:spcPct val="20000"/>
              </a:spcBef>
              <a:buFontTx/>
              <a:buChar char="–"/>
            </a:pPr>
            <a:endParaRPr lang="en-US" altLang="en-US" sz="2400" dirty="0"/>
          </a:p>
          <a:p>
            <a:endParaRPr lang="en-US" altLang="en-US"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66F88A-255F-4D1D-BF63-BA36A6459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70CFB-081D-43F1-9901-EB40E8CF0EFF}" type="datetime1">
              <a:rPr lang="en-US" smtClean="0"/>
              <a:t>12/10/2021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75FE6-2909-49FC-B258-4ACCDA9E2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B36240B7-D499-48AD-82A7-79B62E1653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933452"/>
          </a:xfrm>
        </p:spPr>
        <p:txBody>
          <a:bodyPr/>
          <a:lstStyle/>
          <a:p>
            <a:r>
              <a:rPr lang="en-US" altLang="en-US" b="1" dirty="0"/>
              <a:t>Image Example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9AB2CA4C-C10C-4C78-A631-BA36F512D0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11445" y="5671115"/>
            <a:ext cx="7349613" cy="528637"/>
          </a:xfrm>
          <a:noFill/>
          <a:ln/>
        </p:spPr>
        <p:txBody>
          <a:bodyPr/>
          <a:lstStyle/>
          <a:p>
            <a:pPr algn="ctr">
              <a:buFont typeface="Wingdings" panose="05000000000000000000" pitchFamily="2" charset="2"/>
              <a:buNone/>
            </a:pPr>
            <a:r>
              <a:rPr lang="en-US" altLang="en-US" sz="2400" dirty="0"/>
              <a:t>LENA, 512x512, true color (24 b/p), 786432 bytes</a:t>
            </a:r>
            <a:r>
              <a:rPr lang="en-US" altLang="en-US" dirty="0"/>
              <a:t>.</a:t>
            </a:r>
          </a:p>
        </p:txBody>
      </p:sp>
      <p:pic>
        <p:nvPicPr>
          <p:cNvPr id="86020" name="Picture 4">
            <a:extLst>
              <a:ext uri="{FF2B5EF4-FFF2-40B4-BE49-F238E27FC236}">
                <a16:creationId xmlns:a16="http://schemas.microsoft.com/office/drawing/2014/main" id="{358C0B7C-C38D-4D13-B260-6FC31F854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9" y="2711769"/>
            <a:ext cx="3840163" cy="38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4C9173-60DA-4E6E-82AB-2F35134C4B84}"/>
              </a:ext>
            </a:extLst>
          </p:cNvPr>
          <p:cNvSpPr txBox="1"/>
          <p:nvPr/>
        </p:nvSpPr>
        <p:spPr>
          <a:xfrm>
            <a:off x="708669" y="1234441"/>
            <a:ext cx="34359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en-US" sz="1800" dirty="0"/>
              <a:t>Images are referred to more than just the projections generated by the visual band of the EM (electromagnetic) waves apparent to humans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FB9C96-741F-46D0-BEF0-766CD67A8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B8CC-C715-49D2-BC72-0DA234B6A441}" type="datetime1">
              <a:rPr lang="en-US" smtClean="0"/>
              <a:t>12/10/2021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7BEEF-FE66-406F-AAF4-5A27FE83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B18544-AA0C-4E5F-9FE4-8AD84D0A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860" y="1234441"/>
            <a:ext cx="6076950" cy="4495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871</Words>
  <Application>Microsoft Office PowerPoint</Application>
  <PresentationFormat>Widescreen</PresentationFormat>
  <Paragraphs>184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Arial Bold</vt:lpstr>
      <vt:lpstr>Calibri</vt:lpstr>
      <vt:lpstr>Calibri Light</vt:lpstr>
      <vt:lpstr>Times New Roman</vt:lpstr>
      <vt:lpstr>Times New Roman Bold</vt:lpstr>
      <vt:lpstr>Times New Roman Italic</vt:lpstr>
      <vt:lpstr>Wingdings</vt:lpstr>
      <vt:lpstr>Office Theme</vt:lpstr>
      <vt:lpstr>Feature Detection</vt:lpstr>
      <vt:lpstr>Feature (computer vision)</vt:lpstr>
      <vt:lpstr>What is “Image Processing and Computer Vision”?</vt:lpstr>
      <vt:lpstr>A picture is worth more than a thousand words</vt:lpstr>
      <vt:lpstr>Digital image perception is used for: </vt:lpstr>
      <vt:lpstr>Image Processing</vt:lpstr>
      <vt:lpstr>Visible Human Project</vt:lpstr>
      <vt:lpstr>PowerPoint Presentation</vt:lpstr>
      <vt:lpstr>Image Example</vt:lpstr>
      <vt:lpstr>PowerPoint Presentation</vt:lpstr>
      <vt:lpstr>Histogram Example</vt:lpstr>
      <vt:lpstr>Histogram Example (cont. )</vt:lpstr>
      <vt:lpstr>Histogram Example (cont. )</vt:lpstr>
      <vt:lpstr>Histogram Example (cont. )</vt:lpstr>
      <vt:lpstr>Smoothing and Sharpening Examples</vt:lpstr>
      <vt:lpstr>Smoothing and Sharpening Examples</vt:lpstr>
      <vt:lpstr>Finding the “same” thing across images</vt:lpstr>
      <vt:lpstr>Finding the “same” thing across images</vt:lpstr>
      <vt:lpstr>PowerPoint Presentation</vt:lpstr>
      <vt:lpstr>Building a Panorama</vt:lpstr>
      <vt:lpstr>PowerPoint Presentation</vt:lpstr>
      <vt:lpstr>Uses for feature point detectors and descriptors in computer vision and graphics.  </vt:lpstr>
      <vt:lpstr>How do we build a panorama?</vt:lpstr>
      <vt:lpstr>Matching with Features</vt:lpstr>
      <vt:lpstr>Matching with Features</vt:lpstr>
      <vt:lpstr>Matching with Features</vt:lpstr>
      <vt:lpstr>Matching with Features</vt:lpstr>
      <vt:lpstr>Matching with Features</vt:lpstr>
      <vt:lpstr>Building a Panorama</vt:lpstr>
      <vt:lpstr>Preview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Vision</dc:title>
  <dc:creator>Anup Majumder</dc:creator>
  <cp:lastModifiedBy>Anup Majumder</cp:lastModifiedBy>
  <cp:revision>90</cp:revision>
  <dcterms:created xsi:type="dcterms:W3CDTF">2020-12-17T17:25:56Z</dcterms:created>
  <dcterms:modified xsi:type="dcterms:W3CDTF">2021-12-10T07:07:51Z</dcterms:modified>
</cp:coreProperties>
</file>